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51" r:id="rId1"/>
  </p:sldMasterIdLst>
  <p:notesMasterIdLst>
    <p:notesMasterId r:id="rId9"/>
  </p:notesMasterIdLst>
  <p:handoutMasterIdLst>
    <p:handoutMasterId r:id="rId10"/>
  </p:handoutMasterIdLst>
  <p:sldIdLst>
    <p:sldId id="371" r:id="rId2"/>
    <p:sldId id="375" r:id="rId3"/>
    <p:sldId id="372" r:id="rId4"/>
    <p:sldId id="373" r:id="rId5"/>
    <p:sldId id="376" r:id="rId6"/>
    <p:sldId id="378" r:id="rId7"/>
    <p:sldId id="377" r:id="rId8"/>
  </p:sldIdLst>
  <p:sldSz cx="9144000" cy="6858000" type="screen4x3"/>
  <p:notesSz cx="6858000" cy="99456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E9716"/>
    <a:srgbClr val="BA4A65"/>
    <a:srgbClr val="FCDF08"/>
    <a:srgbClr val="93D2E1"/>
    <a:srgbClr val="3366CC"/>
    <a:srgbClr val="FFFF00"/>
    <a:srgbClr val="FFFF99"/>
    <a:srgbClr val="CC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7" autoAdjust="0"/>
    <p:restoredTop sz="93890" autoAdjust="0"/>
  </p:normalViewPr>
  <p:slideViewPr>
    <p:cSldViewPr>
      <p:cViewPr>
        <p:scale>
          <a:sx n="100" d="100"/>
          <a:sy n="100" d="100"/>
        </p:scale>
        <p:origin x="-72" y="20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102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931508-0679-4945-9FDD-F89CD57CDE00}" type="doc">
      <dgm:prSet loTypeId="urn:microsoft.com/office/officeart/2005/8/layout/hProcess9" loCatId="process" qsTypeId="urn:microsoft.com/office/officeart/2005/8/quickstyle/3d9" qsCatId="3D" csTypeId="urn:microsoft.com/office/officeart/2005/8/colors/colorful5" csCatId="colorful" phldr="1"/>
      <dgm:spPr/>
    </dgm:pt>
    <dgm:pt modelId="{A75DC039-E7E0-43CE-A03A-A13A94943362}">
      <dgm:prSet phldrT="[Texto]" custT="1"/>
      <dgm:spPr/>
      <dgm:t>
        <a:bodyPr/>
        <a:lstStyle/>
        <a:p>
          <a:r>
            <a:rPr lang="es-ES" sz="2100" dirty="0" smtClean="0"/>
            <a:t>Detección de necesidades. </a:t>
          </a:r>
          <a:r>
            <a:rPr lang="es-ES" sz="1400" dirty="0" smtClean="0"/>
            <a:t>(Dinámica construyendo  parajes)</a:t>
          </a:r>
          <a:endParaRPr lang="es-ES" sz="1400" dirty="0"/>
        </a:p>
      </dgm:t>
    </dgm:pt>
    <dgm:pt modelId="{8F2E039C-9AEE-4C38-8AF9-B5F492E7C61B}" type="parTrans" cxnId="{C8C87D71-E771-4F32-8104-3DE0CEBFBC42}">
      <dgm:prSet/>
      <dgm:spPr/>
      <dgm:t>
        <a:bodyPr/>
        <a:lstStyle/>
        <a:p>
          <a:endParaRPr lang="es-ES"/>
        </a:p>
      </dgm:t>
    </dgm:pt>
    <dgm:pt modelId="{5699FD74-B19E-4444-9409-D887FDB8A7E0}" type="sibTrans" cxnId="{C8C87D71-E771-4F32-8104-3DE0CEBFBC42}">
      <dgm:prSet/>
      <dgm:spPr/>
      <dgm:t>
        <a:bodyPr/>
        <a:lstStyle/>
        <a:p>
          <a:endParaRPr lang="es-ES"/>
        </a:p>
      </dgm:t>
    </dgm:pt>
    <dgm:pt modelId="{C2C535CE-FD9D-4A47-BE1F-CE8EB6E1555A}">
      <dgm:prSet phldrT="[Texto]"/>
      <dgm:spPr/>
      <dgm:t>
        <a:bodyPr/>
        <a:lstStyle/>
        <a:p>
          <a:r>
            <a:rPr lang="es-ES" dirty="0" smtClean="0"/>
            <a:t>Planificación líneas de trabajo</a:t>
          </a:r>
        </a:p>
      </dgm:t>
    </dgm:pt>
    <dgm:pt modelId="{784E7FF9-2C07-47CB-A3DD-FC7CFC7C9D77}" type="parTrans" cxnId="{1D211066-B3C2-4619-97DD-E7CE8228C6A8}">
      <dgm:prSet/>
      <dgm:spPr/>
      <dgm:t>
        <a:bodyPr/>
        <a:lstStyle/>
        <a:p>
          <a:endParaRPr lang="es-ES"/>
        </a:p>
      </dgm:t>
    </dgm:pt>
    <dgm:pt modelId="{0730A5FA-378C-4306-B550-2807CA514891}" type="sibTrans" cxnId="{1D211066-B3C2-4619-97DD-E7CE8228C6A8}">
      <dgm:prSet/>
      <dgm:spPr/>
      <dgm:t>
        <a:bodyPr/>
        <a:lstStyle/>
        <a:p>
          <a:endParaRPr lang="es-ES"/>
        </a:p>
      </dgm:t>
    </dgm:pt>
    <dgm:pt modelId="{C66979F7-6D2D-41E4-89B9-8747825712A1}">
      <dgm:prSet phldrT="[Texto]"/>
      <dgm:spPr/>
      <dgm:t>
        <a:bodyPr/>
        <a:lstStyle/>
        <a:p>
          <a:r>
            <a:rPr lang="es-ES" dirty="0" smtClean="0"/>
            <a:t>Implementación Nueva Plataforma de Comunicación </a:t>
          </a:r>
          <a:r>
            <a:rPr lang="es-ES" dirty="0" err="1" smtClean="0"/>
            <a:t>PNM’s</a:t>
          </a:r>
          <a:endParaRPr lang="es-ES" dirty="0"/>
        </a:p>
      </dgm:t>
    </dgm:pt>
    <dgm:pt modelId="{BB1BA93F-711A-409B-8644-791F5C3F7B83}" type="parTrans" cxnId="{4F945BD2-76EF-484E-A174-27459377D7EA}">
      <dgm:prSet/>
      <dgm:spPr/>
      <dgm:t>
        <a:bodyPr/>
        <a:lstStyle/>
        <a:p>
          <a:endParaRPr lang="es-ES"/>
        </a:p>
      </dgm:t>
    </dgm:pt>
    <dgm:pt modelId="{27B67F8A-4E26-4B63-B570-913408CBEA81}" type="sibTrans" cxnId="{4F945BD2-76EF-484E-A174-27459377D7EA}">
      <dgm:prSet/>
      <dgm:spPr/>
      <dgm:t>
        <a:bodyPr/>
        <a:lstStyle/>
        <a:p>
          <a:endParaRPr lang="es-ES"/>
        </a:p>
      </dgm:t>
    </dgm:pt>
    <dgm:pt modelId="{C2D605AB-5311-4713-AD36-0B2B7D792CFE}" type="pres">
      <dgm:prSet presAssocID="{AC931508-0679-4945-9FDD-F89CD57CDE00}" presName="CompostProcess" presStyleCnt="0">
        <dgm:presLayoutVars>
          <dgm:dir/>
          <dgm:resizeHandles val="exact"/>
        </dgm:presLayoutVars>
      </dgm:prSet>
      <dgm:spPr/>
    </dgm:pt>
    <dgm:pt modelId="{1C296816-A7F0-4290-9F59-5EC75F7ED738}" type="pres">
      <dgm:prSet presAssocID="{AC931508-0679-4945-9FDD-F89CD57CDE00}" presName="arrow" presStyleLbl="bgShp" presStyleIdx="0" presStyleCnt="1"/>
      <dgm:spPr/>
    </dgm:pt>
    <dgm:pt modelId="{F72AB96E-621C-49C1-A806-AE57F91650F5}" type="pres">
      <dgm:prSet presAssocID="{AC931508-0679-4945-9FDD-F89CD57CDE00}" presName="linearProcess" presStyleCnt="0"/>
      <dgm:spPr/>
    </dgm:pt>
    <dgm:pt modelId="{62AED3A7-5967-4515-95C6-DA3C630F3612}" type="pres">
      <dgm:prSet presAssocID="{A75DC039-E7E0-43CE-A03A-A13A9494336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47D947-7636-415B-B693-91A5ACE37D48}" type="pres">
      <dgm:prSet presAssocID="{5699FD74-B19E-4444-9409-D887FDB8A7E0}" presName="sibTrans" presStyleCnt="0"/>
      <dgm:spPr/>
    </dgm:pt>
    <dgm:pt modelId="{37D8F96F-D8BE-4BED-9C7E-71E94AE5383C}" type="pres">
      <dgm:prSet presAssocID="{C2C535CE-FD9D-4A47-BE1F-CE8EB6E1555A}" presName="textNode" presStyleLbl="node1" presStyleIdx="1" presStyleCnt="3" custLinFactNeighborX="-27346" custLinFactNeighborY="-315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98AAF0E-6F1C-47DA-A0F5-5121D1D2A6A4}" type="pres">
      <dgm:prSet presAssocID="{0730A5FA-378C-4306-B550-2807CA514891}" presName="sibTrans" presStyleCnt="0"/>
      <dgm:spPr/>
    </dgm:pt>
    <dgm:pt modelId="{F95A06B0-7D10-41CD-85DD-3FF214B02CF0}" type="pres">
      <dgm:prSet presAssocID="{C66979F7-6D2D-41E4-89B9-8747825712A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FFD0220-19B8-4C8D-A542-DCC57A862BE2}" type="presOf" srcId="{C66979F7-6D2D-41E4-89B9-8747825712A1}" destId="{F95A06B0-7D10-41CD-85DD-3FF214B02CF0}" srcOrd="0" destOrd="0" presId="urn:microsoft.com/office/officeart/2005/8/layout/hProcess9"/>
    <dgm:cxn modelId="{C8C87D71-E771-4F32-8104-3DE0CEBFBC42}" srcId="{AC931508-0679-4945-9FDD-F89CD57CDE00}" destId="{A75DC039-E7E0-43CE-A03A-A13A94943362}" srcOrd="0" destOrd="0" parTransId="{8F2E039C-9AEE-4C38-8AF9-B5F492E7C61B}" sibTransId="{5699FD74-B19E-4444-9409-D887FDB8A7E0}"/>
    <dgm:cxn modelId="{1D211066-B3C2-4619-97DD-E7CE8228C6A8}" srcId="{AC931508-0679-4945-9FDD-F89CD57CDE00}" destId="{C2C535CE-FD9D-4A47-BE1F-CE8EB6E1555A}" srcOrd="1" destOrd="0" parTransId="{784E7FF9-2C07-47CB-A3DD-FC7CFC7C9D77}" sibTransId="{0730A5FA-378C-4306-B550-2807CA514891}"/>
    <dgm:cxn modelId="{4603BB6E-C312-47C9-AE4F-A06AC0898E6E}" type="presOf" srcId="{C2C535CE-FD9D-4A47-BE1F-CE8EB6E1555A}" destId="{37D8F96F-D8BE-4BED-9C7E-71E94AE5383C}" srcOrd="0" destOrd="0" presId="urn:microsoft.com/office/officeart/2005/8/layout/hProcess9"/>
    <dgm:cxn modelId="{4F945BD2-76EF-484E-A174-27459377D7EA}" srcId="{AC931508-0679-4945-9FDD-F89CD57CDE00}" destId="{C66979F7-6D2D-41E4-89B9-8747825712A1}" srcOrd="2" destOrd="0" parTransId="{BB1BA93F-711A-409B-8644-791F5C3F7B83}" sibTransId="{27B67F8A-4E26-4B63-B570-913408CBEA81}"/>
    <dgm:cxn modelId="{D3F0FDEE-C0C7-405A-85C8-324D20EBE992}" type="presOf" srcId="{A75DC039-E7E0-43CE-A03A-A13A94943362}" destId="{62AED3A7-5967-4515-95C6-DA3C630F3612}" srcOrd="0" destOrd="0" presId="urn:microsoft.com/office/officeart/2005/8/layout/hProcess9"/>
    <dgm:cxn modelId="{185F3863-EB9E-422D-88C6-10D43A6E52AA}" type="presOf" srcId="{AC931508-0679-4945-9FDD-F89CD57CDE00}" destId="{C2D605AB-5311-4713-AD36-0B2B7D792CFE}" srcOrd="0" destOrd="0" presId="urn:microsoft.com/office/officeart/2005/8/layout/hProcess9"/>
    <dgm:cxn modelId="{570D37B6-2917-4944-8C94-FA72A7DEBEFB}" type="presParOf" srcId="{C2D605AB-5311-4713-AD36-0B2B7D792CFE}" destId="{1C296816-A7F0-4290-9F59-5EC75F7ED738}" srcOrd="0" destOrd="0" presId="urn:microsoft.com/office/officeart/2005/8/layout/hProcess9"/>
    <dgm:cxn modelId="{A1D45AD6-C578-47BE-AB9A-B2048F5E716A}" type="presParOf" srcId="{C2D605AB-5311-4713-AD36-0B2B7D792CFE}" destId="{F72AB96E-621C-49C1-A806-AE57F91650F5}" srcOrd="1" destOrd="0" presId="urn:microsoft.com/office/officeart/2005/8/layout/hProcess9"/>
    <dgm:cxn modelId="{6C96C153-6025-4D7C-83BB-15F9FFB8AA6E}" type="presParOf" srcId="{F72AB96E-621C-49C1-A806-AE57F91650F5}" destId="{62AED3A7-5967-4515-95C6-DA3C630F3612}" srcOrd="0" destOrd="0" presId="urn:microsoft.com/office/officeart/2005/8/layout/hProcess9"/>
    <dgm:cxn modelId="{3D503023-CFB4-430F-9F14-88E4C1EB2FE0}" type="presParOf" srcId="{F72AB96E-621C-49C1-A806-AE57F91650F5}" destId="{9B47D947-7636-415B-B693-91A5ACE37D48}" srcOrd="1" destOrd="0" presId="urn:microsoft.com/office/officeart/2005/8/layout/hProcess9"/>
    <dgm:cxn modelId="{563B7103-2D17-4A37-97C4-CD9695B2448C}" type="presParOf" srcId="{F72AB96E-621C-49C1-A806-AE57F91650F5}" destId="{37D8F96F-D8BE-4BED-9C7E-71E94AE5383C}" srcOrd="2" destOrd="0" presId="urn:microsoft.com/office/officeart/2005/8/layout/hProcess9"/>
    <dgm:cxn modelId="{D47558EF-4B55-419F-8C34-059AAB99F66A}" type="presParOf" srcId="{F72AB96E-621C-49C1-A806-AE57F91650F5}" destId="{798AAF0E-6F1C-47DA-A0F5-5121D1D2A6A4}" srcOrd="3" destOrd="0" presId="urn:microsoft.com/office/officeart/2005/8/layout/hProcess9"/>
    <dgm:cxn modelId="{8230F2A0-A65D-4B82-8CFA-8B1D0648C77C}" type="presParOf" srcId="{F72AB96E-621C-49C1-A806-AE57F91650F5}" destId="{F95A06B0-7D10-41CD-85DD-3FF214B02CF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1728BD-37E2-4138-BCAE-CEA84ACEFE47}" type="datetimeFigureOut">
              <a:rPr lang="es-ES"/>
              <a:pPr>
                <a:defRPr/>
              </a:pPr>
              <a:t>23/10/2012</a:t>
            </a:fld>
            <a:endParaRPr lang="es-E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5625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9B0291-38EB-4E02-BCFE-FBA211B3EE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80A4D4-83A9-40C8-A2C1-DF7AF35057C0}" type="datetimeFigureOut">
              <a:rPr lang="es-ES"/>
              <a:pPr>
                <a:defRPr/>
              </a:pPr>
              <a:t>23/10/2012</a:t>
            </a:fld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4563" y="747713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5625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68CA2E-BCC3-4861-B11D-1ECB33EE70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5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6" name="Freeform 8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EB7-A1C2-4E90-9829-2D2E2EFE95A5}" type="datetime1">
              <a:rPr lang="es-ES"/>
              <a:pPr>
                <a:defRPr/>
              </a:pPr>
              <a:t>23/10/2012</a:t>
            </a:fld>
            <a:endParaRPr lang="es-E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9AECBA49-5056-4AFB-91B3-F219A6B9F57D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D7317-0631-4C39-A3CE-002C588FDCA6}" type="datetime1">
              <a:rPr lang="es-ES"/>
              <a:pPr>
                <a:defRPr/>
              </a:pPr>
              <a:t>23/10/2012</a:t>
            </a:fld>
            <a:endParaRPr lang="es-E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9820-6F24-4F37-91B9-321A96532442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F9F14-C622-4536-8432-EB0CF112E785}" type="datetime1">
              <a:rPr lang="es-ES"/>
              <a:pPr>
                <a:defRPr/>
              </a:pPr>
              <a:t>23/10/2012</a:t>
            </a:fld>
            <a:endParaRPr lang="es-E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B3850-6FB8-42EE-A163-2F99A3EAFCFA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AB898-9A27-49D5-9A1B-64DEE7F8AFE1}" type="datetime1">
              <a:rPr lang="es-ES"/>
              <a:pPr>
                <a:defRPr/>
              </a:pPr>
              <a:t>23/10/2012</a:t>
            </a:fld>
            <a:endParaRPr lang="es-E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E63F1-8569-4825-B7CF-1F9E0BB39442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F7FE3-EA25-4BC7-8453-7D539EE41FDC}" type="datetime1">
              <a:rPr lang="es-ES"/>
              <a:pPr>
                <a:defRPr/>
              </a:pPr>
              <a:t>23/10/2012</a:t>
            </a:fld>
            <a:endParaRPr lang="es-E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7B30-4266-4BCE-8059-343D40A5AEBC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7CE6-D926-4AE4-A02A-E57CF97E206F}" type="datetime1">
              <a:rPr lang="es-ES"/>
              <a:pPr>
                <a:defRPr/>
              </a:pPr>
              <a:t>23/10/2012</a:t>
            </a:fld>
            <a:endParaRPr lang="es-E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91B1-FABC-4E21-8223-5ED177A6F10B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9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851F2-BE61-4486-B73B-7755CC0BED6C}" type="datetime1">
              <a:rPr lang="es-ES"/>
              <a:pPr>
                <a:defRPr/>
              </a:pPr>
              <a:t>23/10/2012</a:t>
            </a:fld>
            <a:endParaRPr lang="es-ES" alt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985B-B310-419C-9C94-4E08423E130F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6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CE8AA-D952-47FF-A33D-74B1E4100BAC}" type="datetime1">
              <a:rPr lang="es-ES"/>
              <a:pPr>
                <a:defRPr/>
              </a:pPr>
              <a:t>23/10/2012</a:t>
            </a:fld>
            <a:endParaRPr lang="es-E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09EC9-0D6E-48A1-BE49-072AD227FEFC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Freeform 5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6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925AA-ABAC-45BA-8A3A-3F9D02DCD7D3}" type="datetime1">
              <a:rPr lang="es-ES"/>
              <a:pPr>
                <a:defRPr/>
              </a:pPr>
              <a:t>23/10/2012</a:t>
            </a:fld>
            <a:endParaRPr lang="es-ES" alt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D938-F395-4FC1-8829-09367FE9A672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06B6C-4881-4B1F-AF85-AD93EF97A82E}" type="datetime1">
              <a:rPr lang="es-ES"/>
              <a:pPr>
                <a:defRPr/>
              </a:pPr>
              <a:t>23/10/2012</a:t>
            </a:fld>
            <a:endParaRPr lang="es-E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700B6-DC0F-434C-9974-E4AEA9E39CFC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22CC0-AD01-446C-BFA5-9171E9643D23}" type="datetime1">
              <a:rPr lang="es-ES"/>
              <a:pPr>
                <a:defRPr/>
              </a:pPr>
              <a:t>23/10/2012</a:t>
            </a:fld>
            <a:endParaRPr lang="es-E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0CE51-E099-4492-A248-4116ECA4F829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EB324E9-A122-4330-AB59-92C45E807F07}" type="datetime1">
              <a:rPr lang="es-ES"/>
              <a:pPr>
                <a:defRPr/>
              </a:pPr>
              <a:t>23/10/2012</a:t>
            </a:fld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fld id="{0FE87817-FA05-4046-8F3C-5B291AB95ABC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63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69" r:id="rId7"/>
    <p:sldLayoutId id="2147484270" r:id="rId8"/>
    <p:sldLayoutId id="2147484271" r:id="rId9"/>
    <p:sldLayoutId id="2147484272" r:id="rId10"/>
    <p:sldLayoutId id="214748427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cma.gva.es/web/indice.aspx?nodo=78500&amp;idioma=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5756275"/>
            <a:ext cx="9144000" cy="8493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5362" name="1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458200" y="6453188"/>
            <a:ext cx="457200" cy="365125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BA2B01AA-0E64-422F-B946-051FE4FC512F}" type="slidenum">
              <a:rPr lang="es-ES" altLang="en-US" smtClean="0"/>
              <a:pPr/>
              <a:t>1</a:t>
            </a:fld>
            <a:endParaRPr lang="es-ES" altLang="en-US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932363" y="1125538"/>
            <a:ext cx="5399087" cy="33829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s-ES" sz="2800" b="1" cap="none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NUEVA </a:t>
            </a:r>
          </a:p>
          <a:p>
            <a:pPr>
              <a:lnSpc>
                <a:spcPct val="150000"/>
              </a:lnSpc>
              <a:defRPr/>
            </a:pPr>
            <a:r>
              <a:rPr lang="es-ES" sz="2800" b="1" cap="none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PLATAFORMA DE COMUNICACIÓN </a:t>
            </a:r>
          </a:p>
          <a:p>
            <a:pPr>
              <a:lnSpc>
                <a:spcPct val="150000"/>
              </a:lnSpc>
              <a:defRPr/>
            </a:pPr>
            <a:r>
              <a:rPr lang="es-ES" sz="2800" b="1" cap="none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PARA LOS </a:t>
            </a:r>
          </a:p>
          <a:p>
            <a:pPr>
              <a:lnSpc>
                <a:spcPct val="150000"/>
              </a:lnSpc>
              <a:defRPr/>
            </a:pPr>
            <a:r>
              <a:rPr lang="es-ES" sz="2800" b="1" cap="none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PARAJES </a:t>
            </a:r>
          </a:p>
          <a:p>
            <a:pPr>
              <a:lnSpc>
                <a:spcPct val="150000"/>
              </a:lnSpc>
              <a:defRPr/>
            </a:pPr>
            <a:r>
              <a:rPr lang="es-ES" sz="2800" b="1" cap="none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NATURALES MUNICIPALES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01600" y="5503863"/>
            <a:ext cx="5203825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 sz="1600" b="1">
              <a:solidFill>
                <a:srgbClr val="006600"/>
              </a:solidFill>
              <a:latin typeface="Eras Light ITC" pitchFamily="34" charset="0"/>
            </a:endParaRPr>
          </a:p>
          <a:p>
            <a:r>
              <a:rPr lang="es-ES" sz="1600" b="1">
                <a:solidFill>
                  <a:srgbClr val="006600"/>
                </a:solidFill>
                <a:latin typeface="Eras Light ITC" pitchFamily="34" charset="0"/>
              </a:rPr>
              <a:t>Salvador Palop Guillem</a:t>
            </a:r>
          </a:p>
          <a:p>
            <a:r>
              <a:rPr lang="es-ES" sz="1600" b="1">
                <a:solidFill>
                  <a:srgbClr val="006600"/>
                </a:solidFill>
                <a:latin typeface="Eras Light ITC" pitchFamily="34" charset="0"/>
              </a:rPr>
              <a:t>Servicio de Gestión de Espacios Naturales Protegidos</a:t>
            </a:r>
          </a:p>
          <a:p>
            <a:r>
              <a:rPr lang="es-ES" sz="1600" b="1">
                <a:solidFill>
                  <a:srgbClr val="006600"/>
                </a:solidFill>
                <a:latin typeface="Eras Light ITC" pitchFamily="34" charset="0"/>
              </a:rPr>
              <a:t>Conselleria de Infraestructuras, Territorio y Medio Ambiente</a:t>
            </a:r>
          </a:p>
          <a:p>
            <a:endParaRPr lang="es-ES" b="1">
              <a:solidFill>
                <a:srgbClr val="006600"/>
              </a:solidFill>
            </a:endParaRPr>
          </a:p>
        </p:txBody>
      </p:sp>
      <p:pic>
        <p:nvPicPr>
          <p:cNvPr id="15365" name="2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817813"/>
            <a:ext cx="1311275" cy="8715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6" name="5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765175"/>
            <a:ext cx="2622550" cy="19669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7" name="7 Imagen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3802063"/>
            <a:ext cx="4152900" cy="11191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8" name="8 Imagen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68525" y="2817813"/>
            <a:ext cx="1209675" cy="8715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9" name="9 Imagen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00" y="765175"/>
            <a:ext cx="1416050" cy="29479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70" name="1 Imagen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24525" y="5756275"/>
            <a:ext cx="1412875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2 Imagen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59650" y="5756275"/>
            <a:ext cx="138906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344488"/>
            <a:ext cx="8229600" cy="11398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itchFamily="34" charset="0"/>
              </a:rPr>
              <a:t>SITUACION DE PARTIDA</a:t>
            </a:r>
            <a:r>
              <a:rPr lang="es-ES" sz="3200" b="1" dirty="0" smtClean="0">
                <a:latin typeface="Eras Medium ITC" pitchFamily="34" charset="0"/>
              </a:rPr>
              <a:t/>
            </a:r>
            <a:br>
              <a:rPr lang="es-ES" sz="3200" b="1" dirty="0" smtClean="0">
                <a:latin typeface="Eras Medium ITC" pitchFamily="34" charset="0"/>
              </a:rPr>
            </a:br>
            <a:endParaRPr lang="es-ES" sz="3200" b="1" dirty="0">
              <a:latin typeface="Eras Medium ITC" pitchFamily="34" charset="0"/>
            </a:endParaRPr>
          </a:p>
        </p:txBody>
      </p:sp>
      <p:sp>
        <p:nvSpPr>
          <p:cNvPr id="16386" name="1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02F57B2F-4399-40DC-9F1E-B2DD755E8FBF}" type="slidenum">
              <a:rPr lang="es-ES" altLang="en-US" smtClean="0"/>
              <a:pPr/>
              <a:t>2</a:t>
            </a:fld>
            <a:endParaRPr lang="es-ES" altLang="en-US" smtClean="0"/>
          </a:p>
        </p:txBody>
      </p:sp>
      <p:sp>
        <p:nvSpPr>
          <p:cNvPr id="6" name="5 Rectángulo"/>
          <p:cNvSpPr/>
          <p:nvPr/>
        </p:nvSpPr>
        <p:spPr>
          <a:xfrm>
            <a:off x="539750" y="1341438"/>
            <a:ext cx="7632700" cy="5692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2400" i="1">
                <a:latin typeface="Gill Sans MT" pitchFamily="34" charset="0"/>
              </a:rPr>
              <a:t>La dinámica “Construyendo Parajes”, desarrollada a lo largo de 2011, permite detectar las necesidades básicas para la gestión de los PNM’s.</a:t>
            </a:r>
          </a:p>
          <a:p>
            <a:pPr algn="just"/>
            <a:endParaRPr lang="es-ES" sz="2400" i="1">
              <a:latin typeface="Gill Sans MT" pitchFamily="34" charset="0"/>
            </a:endParaRPr>
          </a:p>
          <a:p>
            <a:pPr algn="just"/>
            <a:r>
              <a:rPr lang="es-ES" sz="2400" i="1">
                <a:latin typeface="Gill Sans MT" pitchFamily="34" charset="0"/>
              </a:rPr>
              <a:t>Una de las necesidades mas perentorias era subsanar el déficit existente en los servicios a los potenciales usuarios de los PNM.</a:t>
            </a:r>
          </a:p>
          <a:p>
            <a:pPr algn="just"/>
            <a:endParaRPr lang="es-ES" sz="2400" i="1">
              <a:latin typeface="Gill Sans MT" pitchFamily="34" charset="0"/>
            </a:endParaRPr>
          </a:p>
          <a:p>
            <a:pPr algn="just"/>
            <a:r>
              <a:rPr lang="es-ES" sz="2400" i="1">
                <a:latin typeface="Gill Sans MT" pitchFamily="34" charset="0"/>
              </a:rPr>
              <a:t>Imposible dotar 67 centros de visitantes. La alternativa es utilizar servicios web. </a:t>
            </a:r>
          </a:p>
          <a:p>
            <a:pPr algn="just"/>
            <a:endParaRPr lang="es-ES" sz="2400" i="1">
              <a:latin typeface="Gill Sans MT" pitchFamily="34" charset="0"/>
            </a:endParaRPr>
          </a:p>
          <a:p>
            <a:pPr algn="just"/>
            <a:r>
              <a:rPr lang="es-ES" sz="2400" i="1">
                <a:latin typeface="Gill Sans MT" pitchFamily="34" charset="0"/>
              </a:rPr>
              <a:t>La web existente resultaba obsoleta. La información ofrecida se reducía a una descripción general de cada paraje, legislación asociada, cartografía y tablón de anuncios. </a:t>
            </a:r>
          </a:p>
          <a:p>
            <a:pPr algn="just"/>
            <a:endParaRPr lang="es-ES" sz="2800">
              <a:latin typeface="Gill Sans MT" pitchFamily="34" charset="0"/>
            </a:endParaRPr>
          </a:p>
          <a:p>
            <a:pPr algn="just"/>
            <a:endParaRPr lang="es-ES" sz="2800" i="1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-100013"/>
            <a:ext cx="3240088" cy="72072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accent2">
                    <a:lumMod val="75000"/>
                  </a:schemeClr>
                </a:solidFill>
                <a:latin typeface="Eras Medium ITC" pitchFamily="34" charset="0"/>
              </a:rPr>
              <a:t> </a:t>
            </a:r>
            <a:r>
              <a:rPr lang="es-ES" sz="2800" b="1" dirty="0" smtClean="0">
                <a:latin typeface="Eras Medium ITC" pitchFamily="34" charset="0"/>
              </a:rPr>
              <a:t/>
            </a:r>
            <a:br>
              <a:rPr lang="es-ES" sz="2800" b="1" dirty="0" smtClean="0">
                <a:latin typeface="Eras Medium ITC" pitchFamily="34" charset="0"/>
              </a:rPr>
            </a:br>
            <a:r>
              <a:rPr lang="es-ES" sz="2800" b="1" dirty="0" smtClean="0">
                <a:latin typeface="Eras Medium ITC" pitchFamily="34" charset="0"/>
              </a:rPr>
              <a:t>LIMITACIONES</a:t>
            </a:r>
            <a:endParaRPr lang="es-ES" sz="2800" b="1" dirty="0">
              <a:latin typeface="Eras Medium ITC" pitchFamily="34" charset="0"/>
            </a:endParaRPr>
          </a:p>
        </p:txBody>
      </p:sp>
      <p:sp>
        <p:nvSpPr>
          <p:cNvPr id="17410" name="1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8345D27C-F65E-478C-AC95-96BD056946FB}" type="slidenum">
              <a:rPr lang="es-ES" altLang="en-US" smtClean="0"/>
              <a:pPr/>
              <a:t>3</a:t>
            </a:fld>
            <a:endParaRPr lang="es-ES" altLang="en-US" smtClean="0"/>
          </a:p>
        </p:txBody>
      </p:sp>
      <p:sp>
        <p:nvSpPr>
          <p:cNvPr id="2" name="1 Rectángulo redondeado"/>
          <p:cNvSpPr/>
          <p:nvPr/>
        </p:nvSpPr>
        <p:spPr>
          <a:xfrm>
            <a:off x="251520" y="836712"/>
            <a:ext cx="3528392" cy="5616624"/>
          </a:xfrm>
          <a:prstGeom prst="roundRect">
            <a:avLst/>
          </a:prstGeom>
          <a:solidFill>
            <a:schemeClr val="accent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Wingdings" pitchFamily="2" charset="2"/>
              <a:buChar char="§"/>
              <a:defRPr/>
            </a:pPr>
            <a:r>
              <a:rPr lang="es-ES" dirty="0"/>
              <a:t>Aumento continuado nº PNM y una estructura “rígida” incapaz de asimilar nueva información y formatos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endParaRPr lang="es-ES" dirty="0"/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s-ES" dirty="0"/>
              <a:t>Información muy técnica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endParaRPr lang="es-ES" dirty="0"/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s-ES" dirty="0"/>
              <a:t>Formato poco atractivo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endParaRPr lang="es-ES" dirty="0"/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s-ES" dirty="0"/>
              <a:t>Carencia de información en materias muy </a:t>
            </a:r>
            <a:r>
              <a:rPr lang="es-ES" dirty="0"/>
              <a:t>demandadas </a:t>
            </a:r>
            <a:r>
              <a:rPr lang="es-ES" dirty="0"/>
              <a:t>(cartografía de senderos, servicios de restauración y alojamiento, actividades a realizar…)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5292080" y="838968"/>
            <a:ext cx="3528392" cy="5614367"/>
          </a:xfrm>
          <a:prstGeom prst="roundRect">
            <a:avLst/>
          </a:prstGeom>
          <a:solidFill>
            <a:schemeClr val="accent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normAutofit fontScale="70000" lnSpcReduction="20000"/>
          </a:bodyPr>
          <a:lstStyle/>
          <a:p>
            <a:pPr marL="285750" indent="-285750">
              <a:lnSpc>
                <a:spcPct val="110000"/>
              </a:lnSpc>
              <a:buFont typeface="Wingdings" pitchFamily="2" charset="2"/>
              <a:buChar char="§"/>
              <a:defRPr/>
            </a:pPr>
            <a:endParaRPr lang="es-ES" dirty="0"/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s-ES" sz="2300" dirty="0"/>
              <a:t>Gran volumen de información disponible</a:t>
            </a:r>
          </a:p>
          <a:p>
            <a:pPr marL="285750" indent="-285750">
              <a:lnSpc>
                <a:spcPct val="110000"/>
              </a:lnSpc>
              <a:buFont typeface="Wingdings" pitchFamily="2" charset="2"/>
              <a:buChar char="§"/>
              <a:defRPr/>
            </a:pPr>
            <a:endParaRPr lang="es-ES" sz="2300" dirty="0"/>
          </a:p>
          <a:p>
            <a:pPr marL="285750" indent="-285750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s-ES" sz="2300" dirty="0"/>
              <a:t>Alto número de usuarios potenciales</a:t>
            </a:r>
            <a:endParaRPr lang="es-ES" sz="2300" dirty="0"/>
          </a:p>
          <a:p>
            <a:pPr marL="285750" indent="-285750">
              <a:lnSpc>
                <a:spcPct val="110000"/>
              </a:lnSpc>
              <a:buFont typeface="Wingdings" pitchFamily="2" charset="2"/>
              <a:buChar char="§"/>
              <a:defRPr/>
            </a:pPr>
            <a:endParaRPr lang="es-ES" sz="2300" dirty="0"/>
          </a:p>
          <a:p>
            <a:pPr marL="285750" indent="-285750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s-ES" sz="2300" dirty="0"/>
              <a:t>Gran diversidad de usuarios del portal web (Personal técnico, turistas, alumnos,…) </a:t>
            </a:r>
          </a:p>
          <a:p>
            <a:pPr marL="285750" indent="-285750">
              <a:lnSpc>
                <a:spcPct val="110000"/>
              </a:lnSpc>
              <a:buFont typeface="Wingdings" pitchFamily="2" charset="2"/>
              <a:buChar char="§"/>
              <a:defRPr/>
            </a:pPr>
            <a:endParaRPr lang="es-ES" sz="2300" dirty="0"/>
          </a:p>
          <a:p>
            <a:pPr marL="285750" indent="-285750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s-ES" sz="2300" dirty="0"/>
              <a:t>Oportunidad de incorporar </a:t>
            </a:r>
            <a:r>
              <a:rPr lang="es-ES" sz="2300" dirty="0"/>
              <a:t>nuevas herramientas y </a:t>
            </a:r>
            <a:r>
              <a:rPr lang="es-ES" sz="2300" dirty="0"/>
              <a:t>aplicaciones avanzadas</a:t>
            </a:r>
            <a:endParaRPr lang="es-ES" sz="2300" dirty="0"/>
          </a:p>
          <a:p>
            <a:pPr marL="285750" indent="-285750">
              <a:lnSpc>
                <a:spcPct val="110000"/>
              </a:lnSpc>
              <a:buFont typeface="Wingdings" pitchFamily="2" charset="2"/>
              <a:buChar char="§"/>
              <a:defRPr/>
            </a:pPr>
            <a:endParaRPr lang="es-ES" sz="2300" dirty="0"/>
          </a:p>
          <a:p>
            <a:pPr marL="285750" indent="-285750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s-ES" sz="2300" dirty="0"/>
              <a:t>El funcionamiento en </a:t>
            </a:r>
            <a:r>
              <a:rPr lang="es-ES" sz="2300" dirty="0"/>
              <a:t>Red (PANAMU) </a:t>
            </a:r>
            <a:r>
              <a:rPr lang="es-ES" sz="2300" dirty="0"/>
              <a:t>favorece la consecución de sinergias y el trasvase de información</a:t>
            </a:r>
          </a:p>
          <a:p>
            <a:pPr marL="285750" indent="-285750">
              <a:lnSpc>
                <a:spcPct val="110000"/>
              </a:lnSpc>
              <a:buFont typeface="Wingdings" pitchFamily="2" charset="2"/>
              <a:buChar char="§"/>
              <a:defRPr/>
            </a:pPr>
            <a:endParaRPr lang="es-ES" sz="2300" dirty="0"/>
          </a:p>
          <a:p>
            <a:pPr marL="285750" indent="-285750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s-ES" sz="2300" dirty="0"/>
              <a:t>Herramienta potente </a:t>
            </a:r>
            <a:r>
              <a:rPr lang="es-ES" sz="2300" dirty="0"/>
              <a:t>para la promoción y desarrollo económico </a:t>
            </a:r>
            <a:r>
              <a:rPr lang="es-ES" sz="2300" dirty="0"/>
              <a:t>de los municipios</a:t>
            </a:r>
            <a:endParaRPr lang="es-ES" sz="23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292725" y="115888"/>
            <a:ext cx="3240088" cy="720725"/>
          </a:xfrm>
          <a:prstGeom prst="rect">
            <a:avLst/>
          </a:prstGeom>
        </p:spPr>
        <p:txBody>
          <a:bodyPr lIns="0" rIns="0"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s-ES" sz="2400" b="1" dirty="0" smtClean="0">
                <a:solidFill>
                  <a:schemeClr val="accent2">
                    <a:lumMod val="75000"/>
                  </a:schemeClr>
                </a:solidFill>
                <a:latin typeface="Eras Medium ITC" pitchFamily="34" charset="0"/>
              </a:rPr>
              <a:t> </a:t>
            </a:r>
            <a:r>
              <a:rPr lang="es-ES" sz="2400" b="1" dirty="0" smtClean="0">
                <a:latin typeface="Eras Medium ITC" pitchFamily="34" charset="0"/>
              </a:rPr>
              <a:t>Potencial DE</a:t>
            </a:r>
          </a:p>
          <a:p>
            <a:pPr algn="ctr">
              <a:defRPr/>
            </a:pPr>
            <a:r>
              <a:rPr lang="es-ES" sz="2400" b="1" dirty="0" smtClean="0">
                <a:latin typeface="Eras Medium ITC" pitchFamily="34" charset="0"/>
              </a:rPr>
              <a:t>MEJORA</a:t>
            </a:r>
            <a:endParaRPr lang="es-ES" sz="2400" b="1" dirty="0">
              <a:latin typeface="Eras Medium ITC" pitchFamily="34" charset="0"/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3923928" y="2564904"/>
            <a:ext cx="1152128" cy="180020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201613"/>
            <a:ext cx="8229600" cy="11398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itchFamily="34" charset="0"/>
              </a:rPr>
              <a:t>Proceso</a:t>
            </a:r>
            <a:r>
              <a:rPr lang="es-ES" sz="3200" b="1" dirty="0" smtClean="0">
                <a:solidFill>
                  <a:schemeClr val="accent2">
                    <a:lumMod val="75000"/>
                  </a:schemeClr>
                </a:solidFill>
                <a:latin typeface="Eras Medium ITC" pitchFamily="34" charset="0"/>
              </a:rPr>
              <a:t/>
            </a:r>
            <a:br>
              <a:rPr lang="es-ES" sz="3200" b="1" dirty="0" smtClean="0">
                <a:solidFill>
                  <a:schemeClr val="accent2">
                    <a:lumMod val="75000"/>
                  </a:schemeClr>
                </a:solidFill>
                <a:latin typeface="Eras Medium ITC" pitchFamily="34" charset="0"/>
              </a:rPr>
            </a:br>
            <a:endParaRPr lang="es-ES" sz="3200" b="1" dirty="0">
              <a:solidFill>
                <a:schemeClr val="accent2">
                  <a:lumMod val="75000"/>
                </a:schemeClr>
              </a:solidFill>
              <a:latin typeface="Eras Medium ITC" pitchFamily="34" charset="0"/>
            </a:endParaRPr>
          </a:p>
        </p:txBody>
      </p:sp>
      <p:sp>
        <p:nvSpPr>
          <p:cNvPr id="18434" name="1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06FA1630-7669-499D-B482-C34CF9733DDD}" type="slidenum">
              <a:rPr lang="es-ES" altLang="en-US" smtClean="0"/>
              <a:pPr/>
              <a:t>4</a:t>
            </a:fld>
            <a:endParaRPr lang="es-ES" altLang="en-US" smtClean="0"/>
          </a:p>
        </p:txBody>
      </p:sp>
      <p:graphicFrame>
        <p:nvGraphicFramePr>
          <p:cNvPr id="3" name="2 Diagrama"/>
          <p:cNvGraphicFramePr/>
          <p:nvPr/>
        </p:nvGraphicFramePr>
        <p:xfrm>
          <a:off x="1403648" y="1052736"/>
          <a:ext cx="6432376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-26988"/>
            <a:ext cx="8229600" cy="113982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itchFamily="34" charset="0"/>
              </a:rPr>
              <a:t>ACCIONES PLANIFICADAS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itchFamily="34" charset="0"/>
            </a:endParaRPr>
          </a:p>
        </p:txBody>
      </p:sp>
      <p:sp>
        <p:nvSpPr>
          <p:cNvPr id="19458" name="1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5178A57E-991F-4693-BA09-B8158E73810C}" type="slidenum">
              <a:rPr lang="es-ES" altLang="en-US" smtClean="0"/>
              <a:pPr/>
              <a:t>5</a:t>
            </a:fld>
            <a:endParaRPr lang="es-ES" altLang="en-US" smtClean="0"/>
          </a:p>
        </p:txBody>
      </p:sp>
      <p:sp>
        <p:nvSpPr>
          <p:cNvPr id="7" name="6 Rectángulo"/>
          <p:cNvSpPr/>
          <p:nvPr/>
        </p:nvSpPr>
        <p:spPr>
          <a:xfrm>
            <a:off x="539750" y="998538"/>
            <a:ext cx="7632700" cy="74755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es-ES" sz="2100" i="1">
                <a:latin typeface="Gill Sans MT" pitchFamily="34" charset="0"/>
              </a:rPr>
              <a:t>Creación de una nueva plataforma de comunicación más dinámica, intuitiva y atractiva que responde a los distintos perfiles de usuarios (ayuntamientos, visitantes de los PNM’s, comunidad universitaria,…)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s-ES" sz="2100" i="1">
              <a:latin typeface="Gill Sans MT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s-ES" sz="2100" i="1">
                <a:latin typeface="Gill Sans MT" pitchFamily="34" charset="0"/>
              </a:rPr>
              <a:t>Incremento y estructuración de la oferta de información.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s-ES" sz="2100" i="1">
              <a:latin typeface="Gill Sans MT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s-ES" sz="2100" i="1">
                <a:latin typeface="Gill Sans MT" pitchFamily="34" charset="0"/>
              </a:rPr>
              <a:t>Incorporación de nuevas tecnologías de la información (“Bidi”, tracks senderos, Centro Virtual de Visitantes…) 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s-ES" sz="2100" i="1">
              <a:latin typeface="Gill Sans MT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s-ES" sz="2100" i="1">
                <a:latin typeface="Gill Sans MT" pitchFamily="34" charset="0"/>
              </a:rPr>
              <a:t>Fomento de las sinergias con otras plataformas (Terr@sit, Portal incendios, Patronatos de Turismo, Portal meteorología…)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s-ES" sz="2100" i="1">
              <a:latin typeface="Gill Sans MT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s-ES" sz="2100" i="1">
                <a:latin typeface="Gill Sans MT" pitchFamily="34" charset="0"/>
              </a:rPr>
              <a:t>Detección e implementación de nuevos canales de difusión que amplíen el espectro potencial de usuarios y sirvan de estímulo para el desarrollo socioeconómico de los municipios con Paraje Natural Municipal</a:t>
            </a:r>
          </a:p>
          <a:p>
            <a:pPr marL="342900" indent="-342900" algn="just"/>
            <a:endParaRPr lang="es-ES" sz="2400" i="1">
              <a:latin typeface="Gill Sans MT" pitchFamily="34" charset="0"/>
            </a:endParaRPr>
          </a:p>
          <a:p>
            <a:pPr marL="342900" indent="-342900" algn="just"/>
            <a:endParaRPr lang="es-ES" sz="2400" i="1">
              <a:solidFill>
                <a:schemeClr val="tx2"/>
              </a:solidFill>
              <a:latin typeface="Gill Sans MT" pitchFamily="34" charset="0"/>
            </a:endParaRPr>
          </a:p>
          <a:p>
            <a:pPr marL="342900" indent="-342900" algn="just"/>
            <a:endParaRPr lang="es-ES" sz="2400" i="1">
              <a:solidFill>
                <a:schemeClr val="tx2"/>
              </a:solidFill>
              <a:latin typeface="Gill Sans MT" pitchFamily="34" charset="0"/>
            </a:endParaRPr>
          </a:p>
          <a:p>
            <a:pPr marL="342900" indent="-342900" algn="just"/>
            <a:endParaRPr lang="es-ES" sz="2400" i="1">
              <a:solidFill>
                <a:schemeClr val="tx2"/>
              </a:solidFill>
              <a:latin typeface="Gill Sans MT" pitchFamily="34" charset="0"/>
            </a:endParaRPr>
          </a:p>
          <a:p>
            <a:pPr marL="342900" indent="-342900" algn="just"/>
            <a:endParaRPr lang="es-ES" sz="2400">
              <a:solidFill>
                <a:schemeClr val="tx2"/>
              </a:solidFill>
              <a:latin typeface="Gill Sans MT" pitchFamily="34" charset="0"/>
            </a:endParaRPr>
          </a:p>
          <a:p>
            <a:pPr marL="342900" indent="-342900" algn="just"/>
            <a:endParaRPr lang="es-ES" sz="2800" i="1">
              <a:solidFill>
                <a:schemeClr val="tx2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-26988"/>
            <a:ext cx="8229600" cy="113982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itchFamily="34" charset="0"/>
              </a:rPr>
              <a:t>Información procesada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itchFamily="34" charset="0"/>
            </a:endParaRPr>
          </a:p>
        </p:txBody>
      </p:sp>
      <p:sp>
        <p:nvSpPr>
          <p:cNvPr id="20482" name="1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C30FD04F-8D3A-4A60-987F-AC5DA776011E}" type="slidenum">
              <a:rPr lang="es-ES" altLang="en-US" smtClean="0"/>
              <a:pPr/>
              <a:t>6</a:t>
            </a:fld>
            <a:endParaRPr lang="es-ES" altLang="en-US" smtClean="0"/>
          </a:p>
        </p:txBody>
      </p:sp>
      <p:sp>
        <p:nvSpPr>
          <p:cNvPr id="7" name="6 Rectángulo"/>
          <p:cNvSpPr/>
          <p:nvPr/>
        </p:nvSpPr>
        <p:spPr>
          <a:xfrm>
            <a:off x="539750" y="981075"/>
            <a:ext cx="7632700" cy="6361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algn="just">
              <a:buFont typeface="Wingdings" pitchFamily="2" charset="2"/>
              <a:buChar char="ü"/>
            </a:pPr>
            <a:r>
              <a:rPr lang="es-ES" sz="2000" i="1">
                <a:solidFill>
                  <a:srgbClr val="C0BA71"/>
                </a:solidFill>
                <a:latin typeface="Gill Sans MT" pitchFamily="34" charset="0"/>
              </a:rPr>
              <a:t>  </a:t>
            </a:r>
            <a:r>
              <a:rPr lang="es-ES" sz="2400" i="1">
                <a:latin typeface="Gill Sans MT" pitchFamily="34" charset="0"/>
              </a:rPr>
              <a:t>Más de 250 Senderos digitalizados</a:t>
            </a:r>
          </a:p>
          <a:p>
            <a:pPr marL="171450" indent="-171450" algn="just"/>
            <a:r>
              <a:rPr lang="es-ES" sz="2400" i="1">
                <a:latin typeface="Gill Sans MT" pitchFamily="34" charset="0"/>
              </a:rPr>
              <a:t> 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es-ES" sz="2400" i="1">
                <a:latin typeface="Gill Sans MT" pitchFamily="34" charset="0"/>
              </a:rPr>
              <a:t>1.600  Elementos de Interés geolocalizados.</a:t>
            </a:r>
          </a:p>
          <a:p>
            <a:pPr marL="171450" indent="-171450" algn="just">
              <a:buFont typeface="Wingdings" pitchFamily="2" charset="2"/>
              <a:buChar char="ü"/>
            </a:pPr>
            <a:endParaRPr lang="es-ES" sz="2400" i="1">
              <a:latin typeface="Gill Sans MT" pitchFamily="34" charset="0"/>
            </a:endParaRPr>
          </a:p>
          <a:p>
            <a:pPr marL="171450" indent="-171450" algn="just">
              <a:buFont typeface="Wingdings" pitchFamily="2" charset="2"/>
              <a:buChar char="ü"/>
            </a:pPr>
            <a:r>
              <a:rPr lang="es-ES" sz="2400" i="1">
                <a:latin typeface="Gill Sans MT" pitchFamily="34" charset="0"/>
              </a:rPr>
              <a:t>Más de 300 documentos (trípticos, guías, paneles,…) incorporadas a la web</a:t>
            </a:r>
          </a:p>
          <a:p>
            <a:pPr marL="171450" indent="-171450" algn="just">
              <a:buFont typeface="Wingdings" pitchFamily="2" charset="2"/>
              <a:buChar char="ü"/>
            </a:pPr>
            <a:endParaRPr lang="es-ES" sz="2400" i="1">
              <a:latin typeface="Gill Sans MT" pitchFamily="34" charset="0"/>
            </a:endParaRPr>
          </a:p>
          <a:p>
            <a:pPr marL="171450" indent="-171450" algn="just">
              <a:buFont typeface="Wingdings" pitchFamily="2" charset="2"/>
              <a:buChar char="ü"/>
            </a:pPr>
            <a:r>
              <a:rPr lang="es-ES" sz="2400" i="1">
                <a:latin typeface="Gill Sans MT" pitchFamily="34" charset="0"/>
              </a:rPr>
              <a:t> Más 360 fotografías incorporadas a la galería de imágenes</a:t>
            </a:r>
          </a:p>
          <a:p>
            <a:pPr marL="171450" indent="-171450" algn="just">
              <a:buFont typeface="Wingdings" pitchFamily="2" charset="2"/>
              <a:buChar char="ü"/>
            </a:pPr>
            <a:endParaRPr lang="es-ES" sz="2400" i="1">
              <a:latin typeface="Gill Sans MT" pitchFamily="34" charset="0"/>
            </a:endParaRPr>
          </a:p>
          <a:p>
            <a:pPr marL="171450" indent="-171450" algn="just">
              <a:buFont typeface="Wingdings" pitchFamily="2" charset="2"/>
              <a:buChar char="ü"/>
            </a:pPr>
            <a:r>
              <a:rPr lang="es-ES" sz="2400" i="1">
                <a:latin typeface="Gill Sans MT" pitchFamily="34" charset="0"/>
              </a:rPr>
              <a:t> 20 vuelos virtuales </a:t>
            </a:r>
          </a:p>
          <a:p>
            <a:pPr marL="171450" indent="-171450" algn="just">
              <a:buFont typeface="Wingdings" pitchFamily="2" charset="2"/>
              <a:buChar char="ü"/>
            </a:pPr>
            <a:endParaRPr lang="es-ES" sz="2400" i="1">
              <a:latin typeface="Gill Sans MT" pitchFamily="34" charset="0"/>
            </a:endParaRPr>
          </a:p>
          <a:p>
            <a:pPr marL="171450" indent="-171450" algn="just">
              <a:buFont typeface="Wingdings" pitchFamily="2" charset="2"/>
              <a:buChar char="ü"/>
            </a:pPr>
            <a:r>
              <a:rPr lang="es-ES" sz="2400" i="1">
                <a:latin typeface="Gill Sans MT" pitchFamily="34" charset="0"/>
              </a:rPr>
              <a:t>280 Textos generados.</a:t>
            </a:r>
          </a:p>
          <a:p>
            <a:pPr marL="171450" indent="-171450" algn="just"/>
            <a:endParaRPr lang="es-ES" sz="2400" i="1">
              <a:latin typeface="Gill Sans MT" pitchFamily="34" charset="0"/>
            </a:endParaRPr>
          </a:p>
          <a:p>
            <a:pPr marL="171450" indent="-171450" algn="just"/>
            <a:endParaRPr lang="es-ES" sz="2400" i="1">
              <a:latin typeface="Gill Sans MT" pitchFamily="34" charset="0"/>
            </a:endParaRPr>
          </a:p>
          <a:p>
            <a:pPr marL="171450" indent="-171450" algn="just"/>
            <a:endParaRPr lang="es-ES" sz="2400" i="1">
              <a:latin typeface="Gill Sans MT" pitchFamily="34" charset="0"/>
            </a:endParaRPr>
          </a:p>
          <a:p>
            <a:pPr marL="171450" indent="-171450" algn="just"/>
            <a:endParaRPr lang="es-ES" sz="2400">
              <a:latin typeface="Gill Sans MT" pitchFamily="34" charset="0"/>
            </a:endParaRPr>
          </a:p>
          <a:p>
            <a:pPr marL="171450" indent="-171450" algn="just"/>
            <a:endParaRPr lang="es-ES" sz="2800" i="1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-26988"/>
            <a:ext cx="8229600" cy="113982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200" b="1" dirty="0" smtClean="0">
                <a:latin typeface="Eras Medium ITC" pitchFamily="34" charset="0"/>
              </a:rPr>
              <a:t>Nueva plataforma de comunicación</a:t>
            </a:r>
            <a:endParaRPr lang="es-ES" sz="3200" b="1" dirty="0">
              <a:latin typeface="Eras Medium ITC" pitchFamily="34" charset="0"/>
            </a:endParaRPr>
          </a:p>
        </p:txBody>
      </p:sp>
      <p:sp>
        <p:nvSpPr>
          <p:cNvPr id="21506" name="1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95DA0856-7B01-4A75-9EE1-8DDFDCFDE85C}" type="slidenum">
              <a:rPr lang="es-ES" altLang="en-US" smtClean="0"/>
              <a:pPr/>
              <a:t>7</a:t>
            </a:fld>
            <a:endParaRPr lang="es-ES" altLang="en-US" smtClean="0"/>
          </a:p>
        </p:txBody>
      </p:sp>
      <p:pic>
        <p:nvPicPr>
          <p:cNvPr id="3" name="2 Imagen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403648" y="980728"/>
            <a:ext cx="6650682" cy="49856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p urbano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op urbano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p urban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7049</TotalTime>
  <Words>351</Words>
  <Application>Microsoft Office PowerPoint</Application>
  <PresentationFormat>Presentación en pantalla (4:3)</PresentationFormat>
  <Paragraphs>77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Plantilla de diseño</vt:lpstr>
      </vt:variant>
      <vt:variant>
        <vt:i4>12</vt:i4>
      </vt:variant>
      <vt:variant>
        <vt:lpstr>Títulos de diapositiva</vt:lpstr>
      </vt:variant>
      <vt:variant>
        <vt:i4>7</vt:i4>
      </vt:variant>
    </vt:vector>
  </HeadingPairs>
  <TitlesOfParts>
    <vt:vector size="26" baseType="lpstr">
      <vt:lpstr>Arial</vt:lpstr>
      <vt:lpstr>Gill Sans MT</vt:lpstr>
      <vt:lpstr>Wingdings 3</vt:lpstr>
      <vt:lpstr>Elephant</vt:lpstr>
      <vt:lpstr>Eras Light ITC</vt:lpstr>
      <vt:lpstr>Eras Medium ITC</vt:lpstr>
      <vt:lpstr>Wingdings</vt:lpstr>
      <vt:lpstr>pop urbano</vt:lpstr>
      <vt:lpstr>pop urbano</vt:lpstr>
      <vt:lpstr>pop urbano</vt:lpstr>
      <vt:lpstr>pop urbano</vt:lpstr>
      <vt:lpstr>pop urbano</vt:lpstr>
      <vt:lpstr>pop urbano</vt:lpstr>
      <vt:lpstr>pop urbano</vt:lpstr>
      <vt:lpstr>pop urbano</vt:lpstr>
      <vt:lpstr>pop urbano</vt:lpstr>
      <vt:lpstr>pop urbano</vt:lpstr>
      <vt:lpstr>pop urbano</vt:lpstr>
      <vt:lpstr>pop urbano</vt:lpstr>
      <vt:lpstr>Diapositiva 1</vt:lpstr>
      <vt:lpstr>SITUACION DE PARTIDA </vt:lpstr>
      <vt:lpstr>  LIMITACIONES</vt:lpstr>
      <vt:lpstr>PROCESO </vt:lpstr>
      <vt:lpstr>ACCIONES PLANIFICADAS</vt:lpstr>
      <vt:lpstr>INFORMACIÓN PROCESADA</vt:lpstr>
      <vt:lpstr>NUEVA PLATAFORMA DE COMUNICACIÓN</vt:lpstr>
    </vt:vector>
  </TitlesOfParts>
  <Company>vaersa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PARAJE NATURAL MUNICIPAL “NACIMIENTO DEL RÍO TUÉJAR”</dc:title>
  <dc:creator>cayuela</dc:creator>
  <cp:lastModifiedBy>usuario</cp:lastModifiedBy>
  <cp:revision>367</cp:revision>
  <cp:lastPrinted>2012-10-22T15:54:05Z</cp:lastPrinted>
  <dcterms:created xsi:type="dcterms:W3CDTF">2008-09-23T14:54:12Z</dcterms:created>
  <dcterms:modified xsi:type="dcterms:W3CDTF">2012-10-23T07:18:36Z</dcterms:modified>
</cp:coreProperties>
</file>