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8" r:id="rId5"/>
    <p:sldId id="269" r:id="rId6"/>
    <p:sldId id="270" r:id="rId7"/>
    <p:sldId id="271" r:id="rId8"/>
    <p:sldId id="267" r:id="rId9"/>
    <p:sldId id="260" r:id="rId10"/>
    <p:sldId id="261" r:id="rId11"/>
    <p:sldId id="262" r:id="rId12"/>
    <p:sldId id="263" r:id="rId13"/>
    <p:sldId id="265" r:id="rId14"/>
    <p:sldId id="264" r:id="rId15"/>
    <p:sldId id="266" r:id="rId16"/>
    <p:sldId id="272" r:id="rId17"/>
  </p:sldIdLst>
  <p:sldSz cx="9144000" cy="6858000" type="screen4x3"/>
  <p:notesSz cx="6858000" cy="9144000"/>
  <p:defaultTextStyle>
    <a:defPPr>
      <a:defRPr lang="es-ES"/>
    </a:defPPr>
    <a:lvl1pPr marL="0" algn="l" defTabSz="816358" rtl="0" eaLnBrk="1" latinLnBrk="0" hangingPunct="1">
      <a:defRPr sz="1600" kern="1200">
        <a:solidFill>
          <a:schemeClr val="tx1"/>
        </a:solidFill>
        <a:latin typeface="+mn-lt"/>
        <a:ea typeface="+mn-ea"/>
        <a:cs typeface="+mn-cs"/>
      </a:defRPr>
    </a:lvl1pPr>
    <a:lvl2pPr marL="408179" algn="l" defTabSz="816358" rtl="0" eaLnBrk="1" latinLnBrk="0" hangingPunct="1">
      <a:defRPr sz="1600" kern="1200">
        <a:solidFill>
          <a:schemeClr val="tx1"/>
        </a:solidFill>
        <a:latin typeface="+mn-lt"/>
        <a:ea typeface="+mn-ea"/>
        <a:cs typeface="+mn-cs"/>
      </a:defRPr>
    </a:lvl2pPr>
    <a:lvl3pPr marL="816358" algn="l" defTabSz="816358" rtl="0" eaLnBrk="1" latinLnBrk="0" hangingPunct="1">
      <a:defRPr sz="1600" kern="1200">
        <a:solidFill>
          <a:schemeClr val="tx1"/>
        </a:solidFill>
        <a:latin typeface="+mn-lt"/>
        <a:ea typeface="+mn-ea"/>
        <a:cs typeface="+mn-cs"/>
      </a:defRPr>
    </a:lvl3pPr>
    <a:lvl4pPr marL="1224537" algn="l" defTabSz="816358" rtl="0" eaLnBrk="1" latinLnBrk="0" hangingPunct="1">
      <a:defRPr sz="1600" kern="1200">
        <a:solidFill>
          <a:schemeClr val="tx1"/>
        </a:solidFill>
        <a:latin typeface="+mn-lt"/>
        <a:ea typeface="+mn-ea"/>
        <a:cs typeface="+mn-cs"/>
      </a:defRPr>
    </a:lvl4pPr>
    <a:lvl5pPr marL="1632716" algn="l" defTabSz="816358" rtl="0" eaLnBrk="1" latinLnBrk="0" hangingPunct="1">
      <a:defRPr sz="1600" kern="1200">
        <a:solidFill>
          <a:schemeClr val="tx1"/>
        </a:solidFill>
        <a:latin typeface="+mn-lt"/>
        <a:ea typeface="+mn-ea"/>
        <a:cs typeface="+mn-cs"/>
      </a:defRPr>
    </a:lvl5pPr>
    <a:lvl6pPr marL="2040895" algn="l" defTabSz="816358" rtl="0" eaLnBrk="1" latinLnBrk="0" hangingPunct="1">
      <a:defRPr sz="1600" kern="1200">
        <a:solidFill>
          <a:schemeClr val="tx1"/>
        </a:solidFill>
        <a:latin typeface="+mn-lt"/>
        <a:ea typeface="+mn-ea"/>
        <a:cs typeface="+mn-cs"/>
      </a:defRPr>
    </a:lvl6pPr>
    <a:lvl7pPr marL="2449074" algn="l" defTabSz="816358" rtl="0" eaLnBrk="1" latinLnBrk="0" hangingPunct="1">
      <a:defRPr sz="1600" kern="1200">
        <a:solidFill>
          <a:schemeClr val="tx1"/>
        </a:solidFill>
        <a:latin typeface="+mn-lt"/>
        <a:ea typeface="+mn-ea"/>
        <a:cs typeface="+mn-cs"/>
      </a:defRPr>
    </a:lvl7pPr>
    <a:lvl8pPr marL="2857253" algn="l" defTabSz="816358" rtl="0" eaLnBrk="1" latinLnBrk="0" hangingPunct="1">
      <a:defRPr sz="1600" kern="1200">
        <a:solidFill>
          <a:schemeClr val="tx1"/>
        </a:solidFill>
        <a:latin typeface="+mn-lt"/>
        <a:ea typeface="+mn-ea"/>
        <a:cs typeface="+mn-cs"/>
      </a:defRPr>
    </a:lvl8pPr>
    <a:lvl9pPr marL="3265432" algn="l" defTabSz="816358"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4" autoAdjust="0"/>
    <p:restoredTop sz="94660"/>
  </p:normalViewPr>
  <p:slideViewPr>
    <p:cSldViewPr>
      <p:cViewPr>
        <p:scale>
          <a:sx n="68" d="100"/>
          <a:sy n="68" d="100"/>
        </p:scale>
        <p:origin x="-1032" y="-4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6BA17-F982-41EF-B5B3-E68531EF0F46}" type="datetimeFigureOut">
              <a:rPr lang="es-ES" smtClean="0"/>
              <a:pPr/>
              <a:t>17/10/2012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F7D49-7E9C-4F09-8F21-63109BD05480}" type="slidenum">
              <a:rPr lang="es-ES" smtClean="0"/>
              <a:pPr/>
              <a:t>‹Nº›</a:t>
            </a:fld>
            <a:endParaRPr lang="es-ES"/>
          </a:p>
        </p:txBody>
      </p:sp>
    </p:spTree>
    <p:extLst>
      <p:ext uri="{BB962C8B-B14F-4D97-AF65-F5344CB8AC3E}">
        <p14:creationId xmlns:p14="http://schemas.microsoft.com/office/powerpoint/2010/main" val="1872342933"/>
      </p:ext>
    </p:extLst>
  </p:cSld>
  <p:clrMap bg1="lt1" tx1="dk1" bg2="lt2" tx2="dk2" accent1="accent1" accent2="accent2" accent3="accent3" accent4="accent4" accent5="accent5" accent6="accent6" hlink="hlink" folHlink="folHlink"/>
  <p:notesStyle>
    <a:lvl1pPr marL="0" algn="l" defTabSz="816358" rtl="0" eaLnBrk="1" latinLnBrk="0" hangingPunct="1">
      <a:defRPr sz="1100" kern="1200">
        <a:solidFill>
          <a:schemeClr val="tx1"/>
        </a:solidFill>
        <a:latin typeface="+mn-lt"/>
        <a:ea typeface="+mn-ea"/>
        <a:cs typeface="+mn-cs"/>
      </a:defRPr>
    </a:lvl1pPr>
    <a:lvl2pPr marL="408179" algn="l" defTabSz="816358" rtl="0" eaLnBrk="1" latinLnBrk="0" hangingPunct="1">
      <a:defRPr sz="1100" kern="1200">
        <a:solidFill>
          <a:schemeClr val="tx1"/>
        </a:solidFill>
        <a:latin typeface="+mn-lt"/>
        <a:ea typeface="+mn-ea"/>
        <a:cs typeface="+mn-cs"/>
      </a:defRPr>
    </a:lvl2pPr>
    <a:lvl3pPr marL="816358" algn="l" defTabSz="816358" rtl="0" eaLnBrk="1" latinLnBrk="0" hangingPunct="1">
      <a:defRPr sz="1100" kern="1200">
        <a:solidFill>
          <a:schemeClr val="tx1"/>
        </a:solidFill>
        <a:latin typeface="+mn-lt"/>
        <a:ea typeface="+mn-ea"/>
        <a:cs typeface="+mn-cs"/>
      </a:defRPr>
    </a:lvl3pPr>
    <a:lvl4pPr marL="1224537" algn="l" defTabSz="816358" rtl="0" eaLnBrk="1" latinLnBrk="0" hangingPunct="1">
      <a:defRPr sz="1100" kern="1200">
        <a:solidFill>
          <a:schemeClr val="tx1"/>
        </a:solidFill>
        <a:latin typeface="+mn-lt"/>
        <a:ea typeface="+mn-ea"/>
        <a:cs typeface="+mn-cs"/>
      </a:defRPr>
    </a:lvl4pPr>
    <a:lvl5pPr marL="1632716" algn="l" defTabSz="816358" rtl="0" eaLnBrk="1" latinLnBrk="0" hangingPunct="1">
      <a:defRPr sz="1100" kern="1200">
        <a:solidFill>
          <a:schemeClr val="tx1"/>
        </a:solidFill>
        <a:latin typeface="+mn-lt"/>
        <a:ea typeface="+mn-ea"/>
        <a:cs typeface="+mn-cs"/>
      </a:defRPr>
    </a:lvl5pPr>
    <a:lvl6pPr marL="2040895" algn="l" defTabSz="816358" rtl="0" eaLnBrk="1" latinLnBrk="0" hangingPunct="1">
      <a:defRPr sz="1100" kern="1200">
        <a:solidFill>
          <a:schemeClr val="tx1"/>
        </a:solidFill>
        <a:latin typeface="+mn-lt"/>
        <a:ea typeface="+mn-ea"/>
        <a:cs typeface="+mn-cs"/>
      </a:defRPr>
    </a:lvl6pPr>
    <a:lvl7pPr marL="2449074" algn="l" defTabSz="816358" rtl="0" eaLnBrk="1" latinLnBrk="0" hangingPunct="1">
      <a:defRPr sz="1100" kern="1200">
        <a:solidFill>
          <a:schemeClr val="tx1"/>
        </a:solidFill>
        <a:latin typeface="+mn-lt"/>
        <a:ea typeface="+mn-ea"/>
        <a:cs typeface="+mn-cs"/>
      </a:defRPr>
    </a:lvl7pPr>
    <a:lvl8pPr marL="2857253" algn="l" defTabSz="816358" rtl="0" eaLnBrk="1" latinLnBrk="0" hangingPunct="1">
      <a:defRPr sz="1100" kern="1200">
        <a:solidFill>
          <a:schemeClr val="tx1"/>
        </a:solidFill>
        <a:latin typeface="+mn-lt"/>
        <a:ea typeface="+mn-ea"/>
        <a:cs typeface="+mn-cs"/>
      </a:defRPr>
    </a:lvl8pPr>
    <a:lvl9pPr marL="3265432" algn="l" defTabSz="81635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16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FF7D49-7E9C-4F09-8F21-63109BD05480}"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6 Imagen" descr="11.jpg"/>
          <p:cNvPicPr>
            <a:picLocks noChangeAspect="1"/>
          </p:cNvPicPr>
          <p:nvPr userDrawn="1"/>
        </p:nvPicPr>
        <p:blipFill>
          <a:blip r:embed="rId2" cstate="screen"/>
          <a:stretch>
            <a:fillRect/>
          </a:stretch>
        </p:blipFill>
        <p:spPr>
          <a:xfrm>
            <a:off x="0" y="-27384"/>
            <a:ext cx="9144000" cy="2208623"/>
          </a:xfrm>
          <a:prstGeom prst="rect">
            <a:avLst/>
          </a:prstGeom>
        </p:spPr>
      </p:pic>
      <p:pic>
        <p:nvPicPr>
          <p:cNvPr id="8" name="7 Imagen" descr="Ladera Castillo Sax.jpg"/>
          <p:cNvPicPr>
            <a:picLocks noChangeAspect="1"/>
          </p:cNvPicPr>
          <p:nvPr userDrawn="1"/>
        </p:nvPicPr>
        <p:blipFill>
          <a:blip r:embed="rId3" cstate="screen"/>
          <a:stretch>
            <a:fillRect/>
          </a:stretch>
        </p:blipFill>
        <p:spPr>
          <a:xfrm>
            <a:off x="0" y="5321808"/>
            <a:ext cx="2095500" cy="1536192"/>
          </a:xfrm>
          <a:prstGeom prst="rect">
            <a:avLst/>
          </a:prstGeom>
        </p:spPr>
      </p:pic>
      <p:sp>
        <p:nvSpPr>
          <p:cNvPr id="11" name="10 CuadroTexto"/>
          <p:cNvSpPr txBox="1"/>
          <p:nvPr userDrawn="1"/>
        </p:nvSpPr>
        <p:spPr>
          <a:xfrm>
            <a:off x="467545" y="1196752"/>
            <a:ext cx="7848872" cy="328654"/>
          </a:xfrm>
          <a:prstGeom prst="rect">
            <a:avLst/>
          </a:prstGeom>
          <a:noFill/>
        </p:spPr>
        <p:txBody>
          <a:bodyPr wrap="square" lIns="81636" tIns="40818" rIns="81636" bIns="40818" rtlCol="0">
            <a:spAutoFit/>
          </a:bodyPr>
          <a:lstStyle/>
          <a:p>
            <a:endParaRPr lang="es-ES"/>
          </a:p>
        </p:txBody>
      </p:sp>
      <p:pic>
        <p:nvPicPr>
          <p:cNvPr id="6" name="Picture 9" descr="escudosax"/>
          <p:cNvPicPr>
            <a:picLocks noChangeAspect="1" noChangeArrowheads="1"/>
          </p:cNvPicPr>
          <p:nvPr userDrawn="1"/>
        </p:nvPicPr>
        <p:blipFill>
          <a:blip r:embed="rId4" cstate="screen"/>
          <a:srcRect/>
          <a:stretch>
            <a:fillRect/>
          </a:stretch>
        </p:blipFill>
        <p:spPr bwMode="auto">
          <a:xfrm>
            <a:off x="8561957" y="6052149"/>
            <a:ext cx="536260" cy="72288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3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defRPr>
            </a:lvl1pPr>
            <a:lvl2pPr marL="408179" indent="0">
              <a:buNone/>
              <a:defRPr sz="1600">
                <a:solidFill>
                  <a:schemeClr val="tx1">
                    <a:tint val="75000"/>
                  </a:schemeClr>
                </a:solidFill>
              </a:defRPr>
            </a:lvl2pPr>
            <a:lvl3pPr marL="816358" indent="0">
              <a:buNone/>
              <a:defRPr sz="1400">
                <a:solidFill>
                  <a:schemeClr val="tx1">
                    <a:tint val="75000"/>
                  </a:schemeClr>
                </a:solidFill>
              </a:defRPr>
            </a:lvl3pPr>
            <a:lvl4pPr marL="1224537" indent="0">
              <a:buNone/>
              <a:defRPr sz="1300">
                <a:solidFill>
                  <a:schemeClr val="tx1">
                    <a:tint val="75000"/>
                  </a:schemeClr>
                </a:solidFill>
              </a:defRPr>
            </a:lvl4pPr>
            <a:lvl5pPr marL="1632716" indent="0">
              <a:buNone/>
              <a:defRPr sz="1300">
                <a:solidFill>
                  <a:schemeClr val="tx1">
                    <a:tint val="75000"/>
                  </a:schemeClr>
                </a:solidFill>
              </a:defRPr>
            </a:lvl5pPr>
            <a:lvl6pPr marL="2040895" indent="0">
              <a:buNone/>
              <a:defRPr sz="1300">
                <a:solidFill>
                  <a:schemeClr val="tx1">
                    <a:tint val="75000"/>
                  </a:schemeClr>
                </a:solidFill>
              </a:defRPr>
            </a:lvl6pPr>
            <a:lvl7pPr marL="2449074" indent="0">
              <a:buNone/>
              <a:defRPr sz="1300">
                <a:solidFill>
                  <a:schemeClr val="tx1">
                    <a:tint val="75000"/>
                  </a:schemeClr>
                </a:solidFill>
              </a:defRPr>
            </a:lvl7pPr>
            <a:lvl8pPr marL="2857253" indent="0">
              <a:buNone/>
              <a:defRPr sz="1300">
                <a:solidFill>
                  <a:schemeClr val="tx1">
                    <a:tint val="75000"/>
                  </a:schemeClr>
                </a:solidFill>
              </a:defRPr>
            </a:lvl8pPr>
            <a:lvl9pPr marL="3265432" indent="0">
              <a:buNone/>
              <a:defRPr sz="13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200" b="1"/>
            </a:lvl1pPr>
            <a:lvl2pPr marL="408179" indent="0">
              <a:buNone/>
              <a:defRPr sz="1800" b="1"/>
            </a:lvl2pPr>
            <a:lvl3pPr marL="816358" indent="0">
              <a:buNone/>
              <a:defRPr sz="1600" b="1"/>
            </a:lvl3pPr>
            <a:lvl4pPr marL="1224537" indent="0">
              <a:buNone/>
              <a:defRPr sz="1400" b="1"/>
            </a:lvl4pPr>
            <a:lvl5pPr marL="1632716" indent="0">
              <a:buNone/>
              <a:defRPr sz="1400" b="1"/>
            </a:lvl5pPr>
            <a:lvl6pPr marL="2040895" indent="0">
              <a:buNone/>
              <a:defRPr sz="1400" b="1"/>
            </a:lvl6pPr>
            <a:lvl7pPr marL="2449074" indent="0">
              <a:buNone/>
              <a:defRPr sz="1400" b="1"/>
            </a:lvl7pPr>
            <a:lvl8pPr marL="2857253" indent="0">
              <a:buNone/>
              <a:defRPr sz="1400" b="1"/>
            </a:lvl8pPr>
            <a:lvl9pPr marL="3265432"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200" b="1"/>
            </a:lvl1pPr>
            <a:lvl2pPr marL="408179" indent="0">
              <a:buNone/>
              <a:defRPr sz="1800" b="1"/>
            </a:lvl2pPr>
            <a:lvl3pPr marL="816358" indent="0">
              <a:buNone/>
              <a:defRPr sz="1600" b="1"/>
            </a:lvl3pPr>
            <a:lvl4pPr marL="1224537" indent="0">
              <a:buNone/>
              <a:defRPr sz="1400" b="1"/>
            </a:lvl4pPr>
            <a:lvl5pPr marL="1632716" indent="0">
              <a:buNone/>
              <a:defRPr sz="1400" b="1"/>
            </a:lvl5pPr>
            <a:lvl6pPr marL="2040895" indent="0">
              <a:buNone/>
              <a:defRPr sz="1400" b="1"/>
            </a:lvl6pPr>
            <a:lvl7pPr marL="2449074" indent="0">
              <a:buNone/>
              <a:defRPr sz="1400" b="1"/>
            </a:lvl7pPr>
            <a:lvl8pPr marL="2857253" indent="0">
              <a:buNone/>
              <a:defRPr sz="1400" b="1"/>
            </a:lvl8pPr>
            <a:lvl9pPr marL="3265432"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1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300"/>
            </a:lvl1pPr>
            <a:lvl2pPr marL="408179" indent="0">
              <a:buNone/>
              <a:defRPr sz="1100"/>
            </a:lvl2pPr>
            <a:lvl3pPr marL="816358" indent="0">
              <a:buNone/>
              <a:defRPr sz="900"/>
            </a:lvl3pPr>
            <a:lvl4pPr marL="1224537" indent="0">
              <a:buNone/>
              <a:defRPr sz="800"/>
            </a:lvl4pPr>
            <a:lvl5pPr marL="1632716" indent="0">
              <a:buNone/>
              <a:defRPr sz="800"/>
            </a:lvl5pPr>
            <a:lvl6pPr marL="2040895" indent="0">
              <a:buNone/>
              <a:defRPr sz="800"/>
            </a:lvl6pPr>
            <a:lvl7pPr marL="2449074" indent="0">
              <a:buNone/>
              <a:defRPr sz="800"/>
            </a:lvl7pPr>
            <a:lvl8pPr marL="2857253" indent="0">
              <a:buNone/>
              <a:defRPr sz="800"/>
            </a:lvl8pPr>
            <a:lvl9pPr marL="3265432"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7"/>
          </a:xfrm>
        </p:spPr>
        <p:txBody>
          <a:bodyPr anchor="b"/>
          <a:lstStyle>
            <a:lvl1pPr algn="l">
              <a:defRPr sz="1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900"/>
            </a:lvl1pPr>
            <a:lvl2pPr marL="408179" indent="0">
              <a:buNone/>
              <a:defRPr sz="2500"/>
            </a:lvl2pPr>
            <a:lvl3pPr marL="816358" indent="0">
              <a:buNone/>
              <a:defRPr sz="2200"/>
            </a:lvl3pPr>
            <a:lvl4pPr marL="1224537" indent="0">
              <a:buNone/>
              <a:defRPr sz="1800"/>
            </a:lvl4pPr>
            <a:lvl5pPr marL="1632716" indent="0">
              <a:buNone/>
              <a:defRPr sz="1800"/>
            </a:lvl5pPr>
            <a:lvl6pPr marL="2040895" indent="0">
              <a:buNone/>
              <a:defRPr sz="1800"/>
            </a:lvl6pPr>
            <a:lvl7pPr marL="2449074" indent="0">
              <a:buNone/>
              <a:defRPr sz="1800"/>
            </a:lvl7pPr>
            <a:lvl8pPr marL="2857253" indent="0">
              <a:buNone/>
              <a:defRPr sz="1800"/>
            </a:lvl8pPr>
            <a:lvl9pPr marL="3265432" indent="0">
              <a:buNone/>
              <a:defRPr sz="1800"/>
            </a:lvl9pPr>
          </a:lstStyle>
          <a:p>
            <a:endParaRPr lang="es-ES"/>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300"/>
            </a:lvl1pPr>
            <a:lvl2pPr marL="408179" indent="0">
              <a:buNone/>
              <a:defRPr sz="1100"/>
            </a:lvl2pPr>
            <a:lvl3pPr marL="816358" indent="0">
              <a:buNone/>
              <a:defRPr sz="900"/>
            </a:lvl3pPr>
            <a:lvl4pPr marL="1224537" indent="0">
              <a:buNone/>
              <a:defRPr sz="800"/>
            </a:lvl4pPr>
            <a:lvl5pPr marL="1632716" indent="0">
              <a:buNone/>
              <a:defRPr sz="800"/>
            </a:lvl5pPr>
            <a:lvl6pPr marL="2040895" indent="0">
              <a:buNone/>
              <a:defRPr sz="800"/>
            </a:lvl6pPr>
            <a:lvl7pPr marL="2449074" indent="0">
              <a:buNone/>
              <a:defRPr sz="800"/>
            </a:lvl7pPr>
            <a:lvl8pPr marL="2857253" indent="0">
              <a:buNone/>
              <a:defRPr sz="800"/>
            </a:lvl8pPr>
            <a:lvl9pPr marL="3265432"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7"/>
            <a:ext cx="8229600" cy="1143000"/>
          </a:xfrm>
          <a:prstGeom prst="rect">
            <a:avLst/>
          </a:prstGeom>
        </p:spPr>
        <p:txBody>
          <a:bodyPr vert="horz" lIns="81636" tIns="40818" rIns="81636" bIns="4081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81636" tIns="40818" rIns="81636" bIns="408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81636" tIns="40818" rIns="81636" bIns="40818" rtlCol="0" anchor="ctr"/>
          <a:lstStyle>
            <a:lvl1pPr algn="l">
              <a:defRPr sz="1100">
                <a:solidFill>
                  <a:schemeClr val="tx1">
                    <a:tint val="75000"/>
                  </a:schemeClr>
                </a:solidFill>
              </a:defRPr>
            </a:lvl1pPr>
          </a:lstStyle>
          <a:p>
            <a:fld id="{7A847CFC-816F-41D0-AAC0-9BF4FEBC753E}" type="datetimeFigureOut">
              <a:rPr lang="es-ES" smtClean="0"/>
              <a:pPr/>
              <a:t>17/10/2012</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81636" tIns="40818" rIns="81636" bIns="40818" rtlCol="0" anchor="ctr"/>
          <a:lstStyle>
            <a:lvl1pPr algn="ctr">
              <a:defRPr sz="1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81636" tIns="40818" rIns="81636" bIns="40818" rtlCol="0" anchor="ctr"/>
          <a:lstStyle>
            <a:lvl1pPr algn="r">
              <a:defRPr sz="11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6358" rtl="0" eaLnBrk="1" latinLnBrk="0" hangingPunct="1">
        <a:spcBef>
          <a:spcPct val="0"/>
        </a:spcBef>
        <a:buNone/>
        <a:defRPr sz="4000" kern="1200">
          <a:solidFill>
            <a:schemeClr val="tx1"/>
          </a:solidFill>
          <a:latin typeface="+mj-lt"/>
          <a:ea typeface="+mj-ea"/>
          <a:cs typeface="+mj-cs"/>
        </a:defRPr>
      </a:lvl1pPr>
    </p:titleStyle>
    <p:bodyStyle>
      <a:lvl1pPr marL="306134" indent="-306134" algn="l" defTabSz="816358"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3291" indent="-255112" algn="l" defTabSz="816358"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0448" indent="-204090" algn="l" defTabSz="816358"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28627" indent="-204090" algn="l" defTabSz="81635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806" indent="-204090" algn="l" defTabSz="81635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4985" indent="-204090" algn="l" defTabSz="81635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64" indent="-204090" algn="l" defTabSz="81635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43" indent="-204090" algn="l" defTabSz="81635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22" indent="-204090" algn="l" defTabSz="81635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s-ES"/>
      </a:defPPr>
      <a:lvl1pPr marL="0" algn="l" defTabSz="816358" rtl="0" eaLnBrk="1" latinLnBrk="0" hangingPunct="1">
        <a:defRPr sz="1600" kern="1200">
          <a:solidFill>
            <a:schemeClr val="tx1"/>
          </a:solidFill>
          <a:latin typeface="+mn-lt"/>
          <a:ea typeface="+mn-ea"/>
          <a:cs typeface="+mn-cs"/>
        </a:defRPr>
      </a:lvl1pPr>
      <a:lvl2pPr marL="408179" algn="l" defTabSz="816358" rtl="0" eaLnBrk="1" latinLnBrk="0" hangingPunct="1">
        <a:defRPr sz="1600" kern="1200">
          <a:solidFill>
            <a:schemeClr val="tx1"/>
          </a:solidFill>
          <a:latin typeface="+mn-lt"/>
          <a:ea typeface="+mn-ea"/>
          <a:cs typeface="+mn-cs"/>
        </a:defRPr>
      </a:lvl2pPr>
      <a:lvl3pPr marL="816358" algn="l" defTabSz="816358" rtl="0" eaLnBrk="1" latinLnBrk="0" hangingPunct="1">
        <a:defRPr sz="1600" kern="1200">
          <a:solidFill>
            <a:schemeClr val="tx1"/>
          </a:solidFill>
          <a:latin typeface="+mn-lt"/>
          <a:ea typeface="+mn-ea"/>
          <a:cs typeface="+mn-cs"/>
        </a:defRPr>
      </a:lvl3pPr>
      <a:lvl4pPr marL="1224537" algn="l" defTabSz="816358" rtl="0" eaLnBrk="1" latinLnBrk="0" hangingPunct="1">
        <a:defRPr sz="1600" kern="1200">
          <a:solidFill>
            <a:schemeClr val="tx1"/>
          </a:solidFill>
          <a:latin typeface="+mn-lt"/>
          <a:ea typeface="+mn-ea"/>
          <a:cs typeface="+mn-cs"/>
        </a:defRPr>
      </a:lvl4pPr>
      <a:lvl5pPr marL="1632716" algn="l" defTabSz="816358" rtl="0" eaLnBrk="1" latinLnBrk="0" hangingPunct="1">
        <a:defRPr sz="1600" kern="1200">
          <a:solidFill>
            <a:schemeClr val="tx1"/>
          </a:solidFill>
          <a:latin typeface="+mn-lt"/>
          <a:ea typeface="+mn-ea"/>
          <a:cs typeface="+mn-cs"/>
        </a:defRPr>
      </a:lvl5pPr>
      <a:lvl6pPr marL="2040895" algn="l" defTabSz="816358" rtl="0" eaLnBrk="1" latinLnBrk="0" hangingPunct="1">
        <a:defRPr sz="1600" kern="1200">
          <a:solidFill>
            <a:schemeClr val="tx1"/>
          </a:solidFill>
          <a:latin typeface="+mn-lt"/>
          <a:ea typeface="+mn-ea"/>
          <a:cs typeface="+mn-cs"/>
        </a:defRPr>
      </a:lvl6pPr>
      <a:lvl7pPr marL="2449074" algn="l" defTabSz="816358" rtl="0" eaLnBrk="1" latinLnBrk="0" hangingPunct="1">
        <a:defRPr sz="1600" kern="1200">
          <a:solidFill>
            <a:schemeClr val="tx1"/>
          </a:solidFill>
          <a:latin typeface="+mn-lt"/>
          <a:ea typeface="+mn-ea"/>
          <a:cs typeface="+mn-cs"/>
        </a:defRPr>
      </a:lvl7pPr>
      <a:lvl8pPr marL="2857253" algn="l" defTabSz="816358" rtl="0" eaLnBrk="1" latinLnBrk="0" hangingPunct="1">
        <a:defRPr sz="1600" kern="1200">
          <a:solidFill>
            <a:schemeClr val="tx1"/>
          </a:solidFill>
          <a:latin typeface="+mn-lt"/>
          <a:ea typeface="+mn-ea"/>
          <a:cs typeface="+mn-cs"/>
        </a:defRPr>
      </a:lvl8pPr>
      <a:lvl9pPr marL="3265432" algn="l" defTabSz="81635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hyperlink" Target="http://www.sax.es/areas-municipales/medio-ambiente/paraje-natural-municipa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hyperlink" Target="http://www.auguel.com/sax/sax.sw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hyperlink" Target="http://www.sax.es/visitas-guiadas-al-castill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21072011621.jpg"/>
          <p:cNvPicPr>
            <a:picLocks noChangeAspect="1"/>
          </p:cNvPicPr>
          <p:nvPr/>
        </p:nvPicPr>
        <p:blipFill>
          <a:blip r:embed="rId3" cstate="screen"/>
          <a:stretch>
            <a:fillRect/>
          </a:stretch>
        </p:blipFill>
        <p:spPr>
          <a:xfrm>
            <a:off x="5076056" y="3501008"/>
            <a:ext cx="2016224" cy="1512168"/>
          </a:xfrm>
          <a:prstGeom prst="rect">
            <a:avLst/>
          </a:prstGeom>
          <a:ln>
            <a:noFill/>
          </a:ln>
          <a:effectLst>
            <a:outerShdw blurRad="292100" dist="139700" dir="2700000" algn="tl" rotWithShape="0">
              <a:srgbClr val="333333">
                <a:alpha val="65000"/>
              </a:srgbClr>
            </a:outerShdw>
          </a:effectLst>
        </p:spPr>
      </p:pic>
      <p:sp>
        <p:nvSpPr>
          <p:cNvPr id="2" name="1 CuadroTexto"/>
          <p:cNvSpPr txBox="1"/>
          <p:nvPr/>
        </p:nvSpPr>
        <p:spPr>
          <a:xfrm>
            <a:off x="1115616" y="1374475"/>
            <a:ext cx="6984776" cy="1190429"/>
          </a:xfrm>
          <a:prstGeom prst="rect">
            <a:avLst/>
          </a:prstGeom>
          <a:noFill/>
        </p:spPr>
        <p:txBody>
          <a:bodyPr wrap="square" lIns="81636" tIns="40818" rIns="81636" bIns="40818" rtlCol="0">
            <a:spAutoFit/>
          </a:bodyPr>
          <a:lstStyle/>
          <a:p>
            <a:pPr algn="ctr"/>
            <a:r>
              <a:rPr lang="es-ES" sz="3600" dirty="0" smtClean="0">
                <a:latin typeface="Andalus" pitchFamily="18" charset="-78"/>
                <a:cs typeface="Andalus" pitchFamily="18" charset="-78"/>
              </a:rPr>
              <a:t>LA PUESTA EN VALOR DE LAS LADERAS DEL </a:t>
            </a:r>
            <a:r>
              <a:rPr lang="es-ES" sz="3600" dirty="0" smtClean="0">
                <a:latin typeface="Old English Text MT" pitchFamily="66" charset="0"/>
                <a:cs typeface="Andalus" pitchFamily="18" charset="-78"/>
              </a:rPr>
              <a:t>C</a:t>
            </a:r>
            <a:r>
              <a:rPr lang="es-ES" sz="3600" dirty="0" smtClean="0">
                <a:latin typeface="Andalus" pitchFamily="18" charset="-78"/>
                <a:cs typeface="Andalus" pitchFamily="18" charset="-78"/>
              </a:rPr>
              <a:t>ASTILLO </a:t>
            </a:r>
            <a:r>
              <a:rPr lang="es-ES" sz="3600" dirty="0" smtClean="0">
                <a:latin typeface="Old English Text MT" pitchFamily="66" charset="0"/>
                <a:cs typeface="Andalus" pitchFamily="18" charset="-78"/>
              </a:rPr>
              <a:t>D</a:t>
            </a:r>
            <a:r>
              <a:rPr lang="es-ES" sz="3600" dirty="0" smtClean="0">
                <a:latin typeface="Andalus" pitchFamily="18" charset="-78"/>
                <a:cs typeface="Andalus" pitchFamily="18" charset="-78"/>
              </a:rPr>
              <a:t>E </a:t>
            </a:r>
            <a:r>
              <a:rPr lang="es-ES" sz="3600" dirty="0" smtClean="0">
                <a:latin typeface="Old English Text MT" pitchFamily="66" charset="0"/>
                <a:cs typeface="Andalus" pitchFamily="18" charset="-78"/>
              </a:rPr>
              <a:t>S</a:t>
            </a:r>
            <a:r>
              <a:rPr lang="es-ES" sz="3600" dirty="0" smtClean="0">
                <a:latin typeface="Andalus" pitchFamily="18" charset="-78"/>
                <a:cs typeface="Andalus" pitchFamily="18" charset="-78"/>
              </a:rPr>
              <a:t>AX</a:t>
            </a:r>
            <a:endParaRPr lang="es-ES" sz="3600" dirty="0">
              <a:latin typeface="Andalus" pitchFamily="18" charset="-78"/>
              <a:cs typeface="Andalus" pitchFamily="18" charset="-78"/>
            </a:endParaRPr>
          </a:p>
        </p:txBody>
      </p:sp>
      <p:sp>
        <p:nvSpPr>
          <p:cNvPr id="3" name="2 CuadroTexto"/>
          <p:cNvSpPr txBox="1"/>
          <p:nvPr/>
        </p:nvSpPr>
        <p:spPr>
          <a:xfrm>
            <a:off x="971600" y="2699075"/>
            <a:ext cx="7355102" cy="297877"/>
          </a:xfrm>
          <a:prstGeom prst="rect">
            <a:avLst/>
          </a:prstGeom>
          <a:noFill/>
          <a:ln w="28575">
            <a:solidFill>
              <a:schemeClr val="accent3"/>
            </a:solidFill>
          </a:ln>
        </p:spPr>
        <p:txBody>
          <a:bodyPr wrap="square" lIns="81636" tIns="40818" rIns="81636" bIns="40818" rtlCol="0">
            <a:spAutoFit/>
          </a:bodyPr>
          <a:lstStyle/>
          <a:p>
            <a:pPr algn="ctr"/>
            <a:r>
              <a:rPr lang="es-ES" sz="1400" dirty="0" smtClean="0">
                <a:latin typeface="Bell MT" pitchFamily="18" charset="0"/>
              </a:rPr>
              <a:t>UNA ESTRATEGIA MULTIFUNCIONAL</a:t>
            </a:r>
            <a:endParaRPr lang="es-ES" sz="1400" dirty="0">
              <a:latin typeface="Bell MT" pitchFamily="18" charset="0"/>
            </a:endParaRPr>
          </a:p>
        </p:txBody>
      </p:sp>
      <p:grpSp>
        <p:nvGrpSpPr>
          <p:cNvPr id="9" name="Group 8"/>
          <p:cNvGrpSpPr>
            <a:grpSpLocks/>
          </p:cNvGrpSpPr>
          <p:nvPr/>
        </p:nvGrpSpPr>
        <p:grpSpPr bwMode="auto">
          <a:xfrm rot="20302575" flipH="1" flipV="1">
            <a:off x="6592168" y="3173339"/>
            <a:ext cx="589960" cy="170479"/>
            <a:chOff x="2532" y="1051"/>
            <a:chExt cx="893" cy="246"/>
          </a:xfrm>
        </p:grpSpPr>
        <p:grpSp>
          <p:nvGrpSpPr>
            <p:cNvPr id="153"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154"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pic>
        <p:nvPicPr>
          <p:cNvPr id="17" name="16 Imagen" descr="21072011609.jpg"/>
          <p:cNvPicPr>
            <a:picLocks noChangeAspect="1"/>
          </p:cNvPicPr>
          <p:nvPr/>
        </p:nvPicPr>
        <p:blipFill>
          <a:blip r:embed="rId4" cstate="screen"/>
          <a:stretch>
            <a:fillRect/>
          </a:stretch>
        </p:blipFill>
        <p:spPr>
          <a:xfrm>
            <a:off x="1907704" y="3284984"/>
            <a:ext cx="2376264" cy="1782198"/>
          </a:xfrm>
          <a:prstGeom prst="rect">
            <a:avLst/>
          </a:prstGeom>
          <a:ln>
            <a:noFill/>
          </a:ln>
          <a:effectLst>
            <a:outerShdw blurRad="292100" dist="139700" dir="2700000" algn="tl" rotWithShape="0">
              <a:srgbClr val="333333">
                <a:alpha val="65000"/>
              </a:srgbClr>
            </a:outerShdw>
          </a:effectLst>
        </p:spPr>
      </p:pic>
      <p:pic>
        <p:nvPicPr>
          <p:cNvPr id="18" name="17 Imagen" descr="21072011640.jpg"/>
          <p:cNvPicPr>
            <a:picLocks noChangeAspect="1"/>
          </p:cNvPicPr>
          <p:nvPr/>
        </p:nvPicPr>
        <p:blipFill>
          <a:blip r:embed="rId5" cstate="screen"/>
          <a:stretch>
            <a:fillRect/>
          </a:stretch>
        </p:blipFill>
        <p:spPr>
          <a:xfrm>
            <a:off x="3779912" y="4869160"/>
            <a:ext cx="1800200" cy="1350150"/>
          </a:xfrm>
          <a:prstGeom prst="rect">
            <a:avLst/>
          </a:prstGeom>
          <a:ln>
            <a:noFill/>
          </a:ln>
          <a:effectLst>
            <a:outerShdw blurRad="292100" dist="139700" dir="2700000" algn="tl" rotWithShape="0">
              <a:srgbClr val="333333">
                <a:alpha val="65000"/>
              </a:srgbClr>
            </a:outerShdw>
          </a:effectLst>
        </p:spPr>
      </p:pic>
      <p:pic>
        <p:nvPicPr>
          <p:cNvPr id="21" name="20 Imagen" descr="PICT1833.JPG"/>
          <p:cNvPicPr>
            <a:picLocks noChangeAspect="1"/>
          </p:cNvPicPr>
          <p:nvPr/>
        </p:nvPicPr>
        <p:blipFill>
          <a:blip r:embed="rId6" cstate="screen"/>
          <a:stretch>
            <a:fillRect/>
          </a:stretch>
        </p:blipFill>
        <p:spPr>
          <a:xfrm>
            <a:off x="5724128" y="5229200"/>
            <a:ext cx="1368152" cy="10261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PRÁCTICAS FORMATIVAS</a:t>
            </a:r>
          </a:p>
        </p:txBody>
      </p:sp>
      <p:sp>
        <p:nvSpPr>
          <p:cNvPr id="15" name="14 CuadroTexto"/>
          <p:cNvSpPr txBox="1"/>
          <p:nvPr/>
        </p:nvSpPr>
        <p:spPr>
          <a:xfrm>
            <a:off x="539552" y="1846012"/>
            <a:ext cx="6768752" cy="636431"/>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Colaboración con centros educativos en el desarrollo de prácticas formativas FCT (Formación en Centros de Trabajo). </a:t>
            </a:r>
            <a:endParaRPr lang="es-ES" sz="1800" b="1" dirty="0">
              <a:solidFill>
                <a:schemeClr val="accent1">
                  <a:lumMod val="75000"/>
                </a:schemeClr>
              </a:solidFill>
              <a:latin typeface="Bell MT" pitchFamily="18" charset="0"/>
            </a:endParaRPr>
          </a:p>
        </p:txBody>
      </p:sp>
      <p:sp>
        <p:nvSpPr>
          <p:cNvPr id="5" name="4 CuadroTexto"/>
          <p:cNvSpPr txBox="1"/>
          <p:nvPr/>
        </p:nvSpPr>
        <p:spPr>
          <a:xfrm>
            <a:off x="539552" y="2564904"/>
            <a:ext cx="5976664" cy="1313539"/>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Convenio de colaboración con el IES </a:t>
            </a:r>
            <a:r>
              <a:rPr lang="es-ES" b="1" dirty="0" err="1" smtClean="0">
                <a:latin typeface="Bell MT" pitchFamily="18" charset="0"/>
              </a:rPr>
              <a:t>Monastil</a:t>
            </a:r>
            <a:r>
              <a:rPr lang="es-ES" b="1" dirty="0" smtClean="0">
                <a:latin typeface="Bell MT" pitchFamily="18" charset="0"/>
              </a:rPr>
              <a:t> de Elda, en la realización de prácticas de formación profesional, de 2 alumnos del Grado Medio en Técnico de Conducción de </a:t>
            </a:r>
            <a:r>
              <a:rPr lang="es-ES" b="1" dirty="0" err="1" smtClean="0">
                <a:latin typeface="Bell MT" pitchFamily="18" charset="0"/>
              </a:rPr>
              <a:t>Actvidades</a:t>
            </a:r>
            <a:r>
              <a:rPr lang="es-ES" b="1" dirty="0" smtClean="0">
                <a:latin typeface="Bell MT" pitchFamily="18" charset="0"/>
              </a:rPr>
              <a:t> Físicas en el Medio Natural. Previstas para el segundo y tercer trimestre del curso 2012 – 2013.</a:t>
            </a:r>
            <a:endParaRPr lang="es-ES" b="1" dirty="0">
              <a:latin typeface="Bell MT" pitchFamily="18" charset="0"/>
            </a:endParaRPr>
          </a:p>
        </p:txBody>
      </p:sp>
      <p:pic>
        <p:nvPicPr>
          <p:cNvPr id="1026" name="Picture 2"/>
          <p:cNvPicPr>
            <a:picLocks noChangeAspect="1" noChangeArrowheads="1"/>
          </p:cNvPicPr>
          <p:nvPr/>
        </p:nvPicPr>
        <p:blipFill>
          <a:blip r:embed="rId3" cstate="screen"/>
          <a:srcRect/>
          <a:stretch>
            <a:fillRect/>
          </a:stretch>
        </p:blipFill>
        <p:spPr bwMode="auto">
          <a:xfrm>
            <a:off x="6804248" y="2492896"/>
            <a:ext cx="1567498"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EDUCACIÓN AMBIENTAL</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5" name="14 CuadroTexto"/>
          <p:cNvSpPr txBox="1"/>
          <p:nvPr/>
        </p:nvSpPr>
        <p:spPr>
          <a:xfrm>
            <a:off x="539552" y="1772816"/>
            <a:ext cx="6840760" cy="359432"/>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Realización de actividades de educación ambiental</a:t>
            </a:r>
            <a:r>
              <a:rPr lang="es-ES" sz="1800" dirty="0" smtClean="0">
                <a:latin typeface="Bell MT" pitchFamily="18" charset="0"/>
              </a:rPr>
              <a:t>. </a:t>
            </a:r>
            <a:endParaRPr lang="es-ES" sz="1800" dirty="0">
              <a:latin typeface="Bell MT" pitchFamily="18" charset="0"/>
            </a:endParaRPr>
          </a:p>
        </p:txBody>
      </p:sp>
      <p:pic>
        <p:nvPicPr>
          <p:cNvPr id="16" name="15 Imagen" descr="27_01_12.JPG"/>
          <p:cNvPicPr>
            <a:picLocks noChangeAspect="1"/>
          </p:cNvPicPr>
          <p:nvPr/>
        </p:nvPicPr>
        <p:blipFill>
          <a:blip r:embed="rId3" cstate="screen"/>
          <a:stretch>
            <a:fillRect/>
          </a:stretch>
        </p:blipFill>
        <p:spPr>
          <a:xfrm>
            <a:off x="4716016" y="2276872"/>
            <a:ext cx="3024336" cy="2268252"/>
          </a:xfrm>
          <a:prstGeom prst="rect">
            <a:avLst/>
          </a:prstGeom>
          <a:ln>
            <a:noFill/>
          </a:ln>
          <a:effectLst>
            <a:outerShdw blurRad="292100" dist="139700" dir="2700000" algn="tl" rotWithShape="0">
              <a:srgbClr val="333333">
                <a:alpha val="65000"/>
              </a:srgbClr>
            </a:outerShdw>
          </a:effectLst>
        </p:spPr>
      </p:pic>
      <p:pic>
        <p:nvPicPr>
          <p:cNvPr id="18" name="17 Imagen" descr="27012012984.jpg"/>
          <p:cNvPicPr>
            <a:picLocks noChangeAspect="1"/>
          </p:cNvPicPr>
          <p:nvPr/>
        </p:nvPicPr>
        <p:blipFill>
          <a:blip r:embed="rId4" cstate="screen"/>
          <a:stretch>
            <a:fillRect/>
          </a:stretch>
        </p:blipFill>
        <p:spPr>
          <a:xfrm>
            <a:off x="899592" y="2276872"/>
            <a:ext cx="3024336" cy="2268252"/>
          </a:xfrm>
          <a:prstGeom prst="rect">
            <a:avLst/>
          </a:prstGeom>
          <a:ln>
            <a:noFill/>
          </a:ln>
          <a:effectLst>
            <a:outerShdw blurRad="292100" dist="139700" dir="2700000" algn="tl" rotWithShape="0">
              <a:srgbClr val="333333">
                <a:alpha val="65000"/>
              </a:srgbClr>
            </a:outerShdw>
          </a:effectLst>
        </p:spPr>
      </p:pic>
      <p:sp>
        <p:nvSpPr>
          <p:cNvPr id="19" name="18 CuadroTexto"/>
          <p:cNvSpPr txBox="1"/>
          <p:nvPr/>
        </p:nvSpPr>
        <p:spPr>
          <a:xfrm>
            <a:off x="2281812" y="4895626"/>
            <a:ext cx="5472608" cy="1067318"/>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Enero de 2012. Plantación de 600 plantones de matorral y arbusto mediterráneo, con motivo de la celebración del día del árbol. Participación de los </a:t>
            </a:r>
            <a:r>
              <a:rPr lang="es-ES" b="1" dirty="0" err="1" smtClean="0">
                <a:latin typeface="Bell MT" pitchFamily="18" charset="0"/>
              </a:rPr>
              <a:t>niñ@s</a:t>
            </a:r>
            <a:r>
              <a:rPr lang="es-ES" b="1" dirty="0" smtClean="0">
                <a:latin typeface="Bell MT" pitchFamily="18" charset="0"/>
              </a:rPr>
              <a:t> de 5º y 6º curso de los centros escolares de Sax.</a:t>
            </a:r>
            <a:endParaRPr lang="es-ES" b="1" dirty="0">
              <a:latin typeface="Bell M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CONTENIDOS WEB</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5" name="14 CuadroTexto"/>
          <p:cNvSpPr txBox="1"/>
          <p:nvPr/>
        </p:nvSpPr>
        <p:spPr>
          <a:xfrm>
            <a:off x="539552" y="1844824"/>
            <a:ext cx="4824536" cy="359432"/>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Desarrollo de contenidos web.</a:t>
            </a:r>
            <a:endParaRPr lang="es-ES" sz="1800" b="1" dirty="0">
              <a:solidFill>
                <a:schemeClr val="accent1">
                  <a:lumMod val="75000"/>
                </a:schemeClr>
              </a:solidFill>
              <a:latin typeface="Bell MT" pitchFamily="18" charset="0"/>
            </a:endParaRPr>
          </a:p>
        </p:txBody>
      </p:sp>
      <p:pic>
        <p:nvPicPr>
          <p:cNvPr id="1026" name="Picture 2">
            <a:hlinkClick r:id="rId3"/>
          </p:cNvPr>
          <p:cNvPicPr>
            <a:picLocks noChangeAspect="1" noChangeArrowheads="1"/>
          </p:cNvPicPr>
          <p:nvPr/>
        </p:nvPicPr>
        <p:blipFill>
          <a:blip r:embed="rId4" cstate="screen"/>
          <a:srcRect b="4981"/>
          <a:stretch>
            <a:fillRect/>
          </a:stretch>
        </p:blipFill>
        <p:spPr bwMode="auto">
          <a:xfrm>
            <a:off x="2627784" y="3038336"/>
            <a:ext cx="4896544" cy="3489491"/>
          </a:xfrm>
          <a:prstGeom prst="rect">
            <a:avLst/>
          </a:prstGeom>
          <a:ln>
            <a:noFill/>
          </a:ln>
          <a:effectLst>
            <a:outerShdw blurRad="292100" dist="139700" dir="2700000" algn="tl" rotWithShape="0">
              <a:srgbClr val="333333">
                <a:alpha val="65000"/>
              </a:srgbClr>
            </a:outerShdw>
          </a:effectLst>
        </p:spPr>
      </p:pic>
      <p:sp>
        <p:nvSpPr>
          <p:cNvPr id="17" name="16 CuadroTexto"/>
          <p:cNvSpPr txBox="1"/>
          <p:nvPr/>
        </p:nvSpPr>
        <p:spPr>
          <a:xfrm>
            <a:off x="611560" y="2204864"/>
            <a:ext cx="8208912" cy="574876"/>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Mejora de la difusión online a partir de las recomendaciones del estudio de evaluación de la Red </a:t>
            </a:r>
            <a:r>
              <a:rPr lang="es-ES" b="1" dirty="0" err="1" smtClean="0">
                <a:latin typeface="Bell MT" pitchFamily="18" charset="0"/>
              </a:rPr>
              <a:t>Panamu</a:t>
            </a:r>
            <a:r>
              <a:rPr lang="es-ES" b="1" dirty="0" smtClean="0">
                <a:latin typeface="Bell MT" pitchFamily="18" charset="0"/>
              </a:rPr>
              <a:t> del año 2011.</a:t>
            </a:r>
            <a:endParaRPr lang="es-ES" b="1" dirty="0">
              <a:latin typeface="Bell M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MEJORA EQUIPAMIENTOS</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5" name="14 CuadroTexto"/>
          <p:cNvSpPr txBox="1"/>
          <p:nvPr/>
        </p:nvSpPr>
        <p:spPr>
          <a:xfrm>
            <a:off x="539552" y="1772816"/>
            <a:ext cx="7272808"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Mejorar la calidad de la visita e influir en la percepción positiva del visitante.</a:t>
            </a:r>
            <a:endParaRPr lang="es-ES" b="1" dirty="0">
              <a:latin typeface="Bell MT" pitchFamily="18" charset="0"/>
            </a:endParaRPr>
          </a:p>
        </p:txBody>
      </p:sp>
      <p:grpSp>
        <p:nvGrpSpPr>
          <p:cNvPr id="28" name="27 Grupo"/>
          <p:cNvGrpSpPr/>
          <p:nvPr/>
        </p:nvGrpSpPr>
        <p:grpSpPr>
          <a:xfrm>
            <a:off x="1187624" y="2636912"/>
            <a:ext cx="6912768" cy="3208974"/>
            <a:chOff x="1187624" y="2636912"/>
            <a:chExt cx="6912768" cy="3208974"/>
          </a:xfrm>
        </p:grpSpPr>
        <p:grpSp>
          <p:nvGrpSpPr>
            <p:cNvPr id="19" name="18 Grupo"/>
            <p:cNvGrpSpPr/>
            <p:nvPr/>
          </p:nvGrpSpPr>
          <p:grpSpPr>
            <a:xfrm>
              <a:off x="1187624" y="2636912"/>
              <a:ext cx="6912768" cy="2664296"/>
              <a:chOff x="899592" y="2276872"/>
              <a:chExt cx="6912768" cy="2664296"/>
            </a:xfrm>
          </p:grpSpPr>
          <p:pic>
            <p:nvPicPr>
              <p:cNvPr id="1026" name="Picture 2"/>
              <p:cNvPicPr>
                <a:picLocks noChangeAspect="1" noChangeArrowheads="1"/>
              </p:cNvPicPr>
              <p:nvPr/>
            </p:nvPicPr>
            <p:blipFill>
              <a:blip r:embed="rId3" cstate="screen"/>
              <a:srcRect/>
              <a:stretch>
                <a:fillRect/>
              </a:stretch>
            </p:blipFill>
            <p:spPr bwMode="auto">
              <a:xfrm>
                <a:off x="4716016" y="2276872"/>
                <a:ext cx="3096344" cy="266429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screen"/>
              <a:srcRect/>
              <a:stretch>
                <a:fillRect/>
              </a:stretch>
            </p:blipFill>
            <p:spPr bwMode="auto">
              <a:xfrm>
                <a:off x="899592" y="2276872"/>
                <a:ext cx="3528392" cy="2641575"/>
              </a:xfrm>
              <a:prstGeom prst="rect">
                <a:avLst/>
              </a:prstGeom>
              <a:ln>
                <a:noFill/>
              </a:ln>
              <a:effectLst>
                <a:outerShdw blurRad="292100" dist="139700" dir="2700000" algn="tl" rotWithShape="0">
                  <a:srgbClr val="333333">
                    <a:alpha val="65000"/>
                  </a:srgbClr>
                </a:outerShdw>
              </a:effectLst>
            </p:spPr>
          </p:pic>
        </p:grpSp>
        <p:sp>
          <p:nvSpPr>
            <p:cNvPr id="24" name="23 CuadroTexto"/>
            <p:cNvSpPr txBox="1"/>
            <p:nvPr/>
          </p:nvSpPr>
          <p:spPr>
            <a:xfrm>
              <a:off x="3563888" y="5517232"/>
              <a:ext cx="2448272"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Mejora de accesibilidad</a:t>
              </a:r>
              <a:endParaRPr lang="es-ES" b="1" dirty="0">
                <a:latin typeface="Bell MT" pitchFamily="18" charset="0"/>
              </a:endParaRPr>
            </a:p>
          </p:txBody>
        </p:sp>
      </p:grpSp>
      <p:grpSp>
        <p:nvGrpSpPr>
          <p:cNvPr id="27" name="26 Grupo"/>
          <p:cNvGrpSpPr/>
          <p:nvPr/>
        </p:nvGrpSpPr>
        <p:grpSpPr>
          <a:xfrm>
            <a:off x="1115616" y="2492896"/>
            <a:ext cx="7176797" cy="3280982"/>
            <a:chOff x="1043608" y="1196752"/>
            <a:chExt cx="7176797" cy="3280982"/>
          </a:xfrm>
        </p:grpSpPr>
        <p:grpSp>
          <p:nvGrpSpPr>
            <p:cNvPr id="23" name="22 Grupo"/>
            <p:cNvGrpSpPr/>
            <p:nvPr/>
          </p:nvGrpSpPr>
          <p:grpSpPr>
            <a:xfrm>
              <a:off x="1043608" y="1196752"/>
              <a:ext cx="7176797" cy="2790772"/>
              <a:chOff x="1115616" y="2252869"/>
              <a:chExt cx="7176797" cy="2790772"/>
            </a:xfrm>
          </p:grpSpPr>
          <p:pic>
            <p:nvPicPr>
              <p:cNvPr id="20" name="19 Imagen" descr="Foto0126.jpg"/>
              <p:cNvPicPr>
                <a:picLocks noChangeAspect="1"/>
              </p:cNvPicPr>
              <p:nvPr/>
            </p:nvPicPr>
            <p:blipFill>
              <a:blip r:embed="rId5" cstate="screen">
                <a:lum bright="18000" contrast="16000"/>
              </a:blip>
              <a:stretch>
                <a:fillRect/>
              </a:stretch>
            </p:blipFill>
            <p:spPr>
              <a:xfrm>
                <a:off x="3419872" y="2252869"/>
                <a:ext cx="2088232" cy="2784311"/>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6" cstate="screen"/>
              <a:srcRect/>
              <a:stretch>
                <a:fillRect/>
              </a:stretch>
            </p:blipFill>
            <p:spPr bwMode="auto">
              <a:xfrm>
                <a:off x="1115616" y="2276872"/>
                <a:ext cx="1944216" cy="2766769"/>
              </a:xfrm>
              <a:prstGeom prst="rect">
                <a:avLst/>
              </a:prstGeom>
              <a:ln>
                <a:noFill/>
              </a:ln>
              <a:effectLst>
                <a:outerShdw blurRad="292100" dist="139700" dir="2700000" algn="tl" rotWithShape="0">
                  <a:srgbClr val="333333">
                    <a:alpha val="65000"/>
                  </a:srgbClr>
                </a:outerShdw>
              </a:effectLst>
            </p:spPr>
          </p:pic>
          <p:pic>
            <p:nvPicPr>
              <p:cNvPr id="22" name="21 Imagen" descr="21072011533.jpg"/>
              <p:cNvPicPr>
                <a:picLocks noChangeAspect="1"/>
              </p:cNvPicPr>
              <p:nvPr/>
            </p:nvPicPr>
            <p:blipFill>
              <a:blip r:embed="rId7" cstate="screen"/>
              <a:stretch>
                <a:fillRect/>
              </a:stretch>
            </p:blipFill>
            <p:spPr>
              <a:xfrm>
                <a:off x="5652120" y="2612909"/>
                <a:ext cx="2640293" cy="1980220"/>
              </a:xfrm>
              <a:prstGeom prst="rect">
                <a:avLst/>
              </a:prstGeom>
              <a:ln>
                <a:noFill/>
              </a:ln>
              <a:effectLst>
                <a:outerShdw blurRad="292100" dist="139700" dir="2700000" algn="tl" rotWithShape="0">
                  <a:srgbClr val="333333">
                    <a:alpha val="65000"/>
                  </a:srgbClr>
                </a:outerShdw>
              </a:effectLst>
            </p:spPr>
          </p:pic>
        </p:grpSp>
        <p:sp>
          <p:nvSpPr>
            <p:cNvPr id="25" name="24 CuadroTexto"/>
            <p:cNvSpPr txBox="1"/>
            <p:nvPr/>
          </p:nvSpPr>
          <p:spPr>
            <a:xfrm>
              <a:off x="1979712" y="4149080"/>
              <a:ext cx="2448272"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Tratamiento estético</a:t>
              </a:r>
              <a:endParaRPr lang="es-ES" b="1" dirty="0">
                <a:latin typeface="Bell MT" pitchFamily="18" charset="0"/>
              </a:endParaRPr>
            </a:p>
          </p:txBody>
        </p:sp>
        <p:sp>
          <p:nvSpPr>
            <p:cNvPr id="26" name="25 CuadroTexto"/>
            <p:cNvSpPr txBox="1"/>
            <p:nvPr/>
          </p:nvSpPr>
          <p:spPr>
            <a:xfrm>
              <a:off x="6012160" y="4108458"/>
              <a:ext cx="1656184"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Información</a:t>
              </a:r>
              <a:endParaRPr lang="es-ES" b="1" dirty="0">
                <a:latin typeface="Bell MT"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ITINERARIOS INTERPRETATIVOS</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6" name="15 CuadroTexto"/>
          <p:cNvSpPr txBox="1"/>
          <p:nvPr/>
        </p:nvSpPr>
        <p:spPr>
          <a:xfrm>
            <a:off x="539552" y="1772816"/>
            <a:ext cx="7344816" cy="636431"/>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Diseño y realización de itinerarios interpretativos del patrimonio natural e histórico.</a:t>
            </a:r>
            <a:endParaRPr lang="es-ES" sz="1800" b="1" dirty="0">
              <a:solidFill>
                <a:schemeClr val="accent1">
                  <a:lumMod val="75000"/>
                </a:schemeClr>
              </a:solidFill>
              <a:latin typeface="Bell MT" pitchFamily="18" charset="0"/>
            </a:endParaRPr>
          </a:p>
        </p:txBody>
      </p:sp>
      <p:sp>
        <p:nvSpPr>
          <p:cNvPr id="18" name="17 CuadroTexto"/>
          <p:cNvSpPr txBox="1"/>
          <p:nvPr/>
        </p:nvSpPr>
        <p:spPr>
          <a:xfrm>
            <a:off x="539552" y="2348880"/>
            <a:ext cx="7344816" cy="1559761"/>
          </a:xfrm>
          <a:prstGeom prst="rect">
            <a:avLst/>
          </a:prstGeom>
          <a:noFill/>
          <a:ln w="28575">
            <a:noFill/>
          </a:ln>
        </p:spPr>
        <p:txBody>
          <a:bodyPr wrap="square" lIns="81636" tIns="40818" rIns="81636" bIns="40818" rtlCol="0">
            <a:spAutoFit/>
          </a:bodyPr>
          <a:lstStyle/>
          <a:p>
            <a:pPr algn="just"/>
            <a:r>
              <a:rPr lang="es-ES" b="1" dirty="0" err="1" smtClean="0">
                <a:latin typeface="Bell MT" pitchFamily="18" charset="0"/>
              </a:rPr>
              <a:t>L@s</a:t>
            </a:r>
            <a:r>
              <a:rPr lang="es-ES" b="1" dirty="0" smtClean="0">
                <a:latin typeface="Bell MT" pitchFamily="18" charset="0"/>
              </a:rPr>
              <a:t> </a:t>
            </a:r>
            <a:r>
              <a:rPr lang="es-ES" b="1" dirty="0" err="1" smtClean="0">
                <a:latin typeface="Bell MT" pitchFamily="18" charset="0"/>
              </a:rPr>
              <a:t>alumn@s</a:t>
            </a:r>
            <a:r>
              <a:rPr lang="es-ES" b="1" dirty="0" smtClean="0">
                <a:latin typeface="Bell MT" pitchFamily="18" charset="0"/>
              </a:rPr>
              <a:t> de la Escuela Taller municipal </a:t>
            </a:r>
            <a:r>
              <a:rPr lang="es-ES" b="1" dirty="0" err="1" smtClean="0">
                <a:latin typeface="Bell MT" pitchFamily="18" charset="0"/>
              </a:rPr>
              <a:t>Saxum</a:t>
            </a:r>
            <a:r>
              <a:rPr lang="es-ES" b="1" dirty="0" smtClean="0">
                <a:latin typeface="Bell MT" pitchFamily="18" charset="0"/>
              </a:rPr>
              <a:t>, junto a los técnicos municipales, han diseñado dos itinerarios </a:t>
            </a:r>
            <a:r>
              <a:rPr lang="es-ES" b="1" dirty="0" err="1" smtClean="0">
                <a:latin typeface="Bell MT" pitchFamily="18" charset="0"/>
              </a:rPr>
              <a:t>autoguiados</a:t>
            </a:r>
            <a:r>
              <a:rPr lang="es-ES" b="1" dirty="0" smtClean="0">
                <a:latin typeface="Bell MT" pitchFamily="18" charset="0"/>
              </a:rPr>
              <a:t> (flora-vegetación, historia-cultura) por el paraje natural y el núcleo histórico de Sax. Los paneles informativos instalados, permiten ampliar la información vía web mediante códigos QR. Se pretende completar con la instalación de un panel, dentro de la fortaleza, para la interpretación del paisaje.</a:t>
            </a:r>
            <a:endParaRPr lang="es-ES" b="1" dirty="0">
              <a:latin typeface="Bell MT" pitchFamily="18" charset="0"/>
            </a:endParaRPr>
          </a:p>
        </p:txBody>
      </p:sp>
      <p:pic>
        <p:nvPicPr>
          <p:cNvPr id="1026" name="Picture 2"/>
          <p:cNvPicPr>
            <a:picLocks noChangeAspect="1" noChangeArrowheads="1"/>
          </p:cNvPicPr>
          <p:nvPr/>
        </p:nvPicPr>
        <p:blipFill>
          <a:blip r:embed="rId3" cstate="screen"/>
          <a:srcRect/>
          <a:stretch>
            <a:fillRect/>
          </a:stretch>
        </p:blipFill>
        <p:spPr bwMode="auto">
          <a:xfrm>
            <a:off x="539552" y="404664"/>
            <a:ext cx="8064896" cy="6048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PARQUE CULTURAL</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6" name="15 CuadroTexto"/>
          <p:cNvSpPr txBox="1"/>
          <p:nvPr/>
        </p:nvSpPr>
        <p:spPr>
          <a:xfrm>
            <a:off x="539552" y="1846012"/>
            <a:ext cx="6768752" cy="359432"/>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Plan Director Parque Cultural Castillo de Sax</a:t>
            </a:r>
            <a:endParaRPr lang="es-ES" sz="1800" b="1" dirty="0">
              <a:solidFill>
                <a:schemeClr val="accent1">
                  <a:lumMod val="75000"/>
                </a:schemeClr>
              </a:solidFill>
              <a:latin typeface="Bell MT" pitchFamily="18" charset="0"/>
            </a:endParaRPr>
          </a:p>
        </p:txBody>
      </p:sp>
      <p:sp>
        <p:nvSpPr>
          <p:cNvPr id="17" name="16 CuadroTexto"/>
          <p:cNvSpPr txBox="1"/>
          <p:nvPr/>
        </p:nvSpPr>
        <p:spPr>
          <a:xfrm>
            <a:off x="539552" y="2204864"/>
            <a:ext cx="7344816" cy="821097"/>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Proyecto municipal, redactado por la Universidad de Alicante, para la integración del Plan Especial del BIC con el Plan regulador del Paraje Natural como una unidad sistemática de interpretación e intervención.</a:t>
            </a:r>
            <a:endParaRPr lang="es-ES" b="1" dirty="0">
              <a:latin typeface="Bell MT" pitchFamily="18" charset="0"/>
            </a:endParaRPr>
          </a:p>
        </p:txBody>
      </p:sp>
      <p:sp>
        <p:nvSpPr>
          <p:cNvPr id="18" name="17 CuadroTexto"/>
          <p:cNvSpPr txBox="1"/>
          <p:nvPr/>
        </p:nvSpPr>
        <p:spPr>
          <a:xfrm>
            <a:off x="1619672" y="3645024"/>
            <a:ext cx="5904656" cy="69798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sz="2000" b="1" dirty="0" smtClean="0">
                <a:solidFill>
                  <a:schemeClr val="bg2">
                    <a:lumMod val="25000"/>
                  </a:schemeClr>
                </a:solidFill>
                <a:latin typeface="Bell MT" pitchFamily="18" charset="0"/>
              </a:rPr>
              <a:t> Protección de bienes patrimoniales, valores naturales y paisajísticos del BIC.</a:t>
            </a:r>
          </a:p>
        </p:txBody>
      </p:sp>
      <p:sp>
        <p:nvSpPr>
          <p:cNvPr id="19" name="18 CuadroTexto"/>
          <p:cNvSpPr txBox="1"/>
          <p:nvPr/>
        </p:nvSpPr>
        <p:spPr>
          <a:xfrm>
            <a:off x="2123728" y="3717032"/>
            <a:ext cx="5040560" cy="390210"/>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sz="2000" b="1" dirty="0" smtClean="0">
                <a:solidFill>
                  <a:schemeClr val="accent3">
                    <a:lumMod val="75000"/>
                  </a:schemeClr>
                </a:solidFill>
                <a:latin typeface="Bell MT" pitchFamily="18" charset="0"/>
              </a:rPr>
              <a:t> Definir perímetro y área de afección.  </a:t>
            </a:r>
          </a:p>
        </p:txBody>
      </p:sp>
      <p:sp>
        <p:nvSpPr>
          <p:cNvPr id="20" name="19 CuadroTexto"/>
          <p:cNvSpPr txBox="1"/>
          <p:nvPr/>
        </p:nvSpPr>
        <p:spPr>
          <a:xfrm>
            <a:off x="1475656" y="3573016"/>
            <a:ext cx="6264696" cy="1005763"/>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sz="2000" b="1" dirty="0" smtClean="0">
                <a:solidFill>
                  <a:schemeClr val="accent3">
                    <a:lumMod val="75000"/>
                  </a:schemeClr>
                </a:solidFill>
                <a:latin typeface="Bell MT" pitchFamily="18" charset="0"/>
              </a:rPr>
              <a:t>Poner en valor el BIC y el PNM mediante su recuperación física, para configurar un espacio de conocimiento medioambiental y cultural.  </a:t>
            </a:r>
            <a:endParaRPr lang="es-ES" sz="2000" b="1" dirty="0">
              <a:solidFill>
                <a:schemeClr val="accent3">
                  <a:lumMod val="75000"/>
                </a:schemeClr>
              </a:solidFill>
              <a:latin typeface="Bell MT" pitchFamily="18" charset="0"/>
            </a:endParaRPr>
          </a:p>
        </p:txBody>
      </p:sp>
      <p:sp>
        <p:nvSpPr>
          <p:cNvPr id="21" name="20 CuadroTexto"/>
          <p:cNvSpPr txBox="1"/>
          <p:nvPr/>
        </p:nvSpPr>
        <p:spPr>
          <a:xfrm>
            <a:off x="1835696" y="3573016"/>
            <a:ext cx="5040560" cy="69798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sz="2000" b="1" dirty="0" smtClean="0">
                <a:solidFill>
                  <a:schemeClr val="bg2">
                    <a:lumMod val="25000"/>
                  </a:schemeClr>
                </a:solidFill>
                <a:latin typeface="Bell MT" pitchFamily="18" charset="0"/>
              </a:rPr>
              <a:t> Compaginar la gestión del BIC con la del Paraje Natural Municipal.</a:t>
            </a:r>
            <a:endParaRPr lang="es-ES" sz="2000" b="1" dirty="0">
              <a:solidFill>
                <a:schemeClr val="bg2">
                  <a:lumMod val="25000"/>
                </a:schemeClr>
              </a:solidFill>
              <a:latin typeface="Bell MT" pitchFamily="18" charset="0"/>
            </a:endParaRPr>
          </a:p>
        </p:txBody>
      </p:sp>
      <p:sp>
        <p:nvSpPr>
          <p:cNvPr id="22" name="21 CuadroTexto"/>
          <p:cNvSpPr txBox="1"/>
          <p:nvPr/>
        </p:nvSpPr>
        <p:spPr>
          <a:xfrm>
            <a:off x="1547664" y="3789040"/>
            <a:ext cx="6048672" cy="390210"/>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b="1" dirty="0" smtClean="0">
                <a:solidFill>
                  <a:schemeClr val="bg2">
                    <a:lumMod val="25000"/>
                  </a:schemeClr>
                </a:solidFill>
                <a:latin typeface="Bell MT" pitchFamily="18" charset="0"/>
              </a:rPr>
              <a:t> </a:t>
            </a:r>
            <a:r>
              <a:rPr lang="es-ES" sz="2000" b="1" dirty="0" smtClean="0">
                <a:solidFill>
                  <a:schemeClr val="bg2">
                    <a:lumMod val="25000"/>
                  </a:schemeClr>
                </a:solidFill>
                <a:latin typeface="Bell MT" pitchFamily="18" charset="0"/>
              </a:rPr>
              <a:t>Promoción y divulgación de estudios científicos.</a:t>
            </a:r>
          </a:p>
        </p:txBody>
      </p:sp>
      <p:sp>
        <p:nvSpPr>
          <p:cNvPr id="23" name="22 CuadroTexto"/>
          <p:cNvSpPr txBox="1"/>
          <p:nvPr/>
        </p:nvSpPr>
        <p:spPr>
          <a:xfrm>
            <a:off x="1763688" y="3717032"/>
            <a:ext cx="5688632" cy="69798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sz="2000" b="1" dirty="0" smtClean="0">
                <a:solidFill>
                  <a:schemeClr val="accent3">
                    <a:lumMod val="75000"/>
                  </a:schemeClr>
                </a:solidFill>
                <a:latin typeface="Bell MT" pitchFamily="18" charset="0"/>
              </a:rPr>
              <a:t> Garantizar uso y </a:t>
            </a:r>
            <a:r>
              <a:rPr lang="es-ES" sz="2000" b="1" dirty="0" err="1" smtClean="0">
                <a:solidFill>
                  <a:schemeClr val="accent3">
                    <a:lumMod val="75000"/>
                  </a:schemeClr>
                </a:solidFill>
                <a:latin typeface="Bell MT" pitchFamily="18" charset="0"/>
              </a:rPr>
              <a:t>difrute</a:t>
            </a:r>
            <a:r>
              <a:rPr lang="es-ES" sz="2000" b="1" dirty="0" smtClean="0">
                <a:solidFill>
                  <a:schemeClr val="accent3">
                    <a:lumMod val="75000"/>
                  </a:schemeClr>
                </a:solidFill>
                <a:latin typeface="Bell MT" pitchFamily="18" charset="0"/>
              </a:rPr>
              <a:t> mediante premisas de sostenibilidad.  </a:t>
            </a:r>
          </a:p>
        </p:txBody>
      </p:sp>
      <p:sp>
        <p:nvSpPr>
          <p:cNvPr id="24" name="23 CuadroTexto"/>
          <p:cNvSpPr txBox="1"/>
          <p:nvPr/>
        </p:nvSpPr>
        <p:spPr>
          <a:xfrm>
            <a:off x="1547664" y="3717032"/>
            <a:ext cx="6552728" cy="69798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sz="2000" b="1" dirty="0" smtClean="0">
                <a:solidFill>
                  <a:schemeClr val="bg2">
                    <a:lumMod val="25000"/>
                  </a:schemeClr>
                </a:solidFill>
                <a:latin typeface="Bell MT" pitchFamily="18" charset="0"/>
              </a:rPr>
              <a:t> Establecer un catálogo anexo de Bienes de Relevancia Local y definir normas para su gestión.</a:t>
            </a:r>
            <a:endParaRPr lang="es-ES" sz="2000" b="1" dirty="0">
              <a:solidFill>
                <a:schemeClr val="bg2">
                  <a:lumMod val="25000"/>
                </a:schemeClr>
              </a:solidFill>
              <a:latin typeface="Bell MT" pitchFamily="18" charset="0"/>
            </a:endParaRPr>
          </a:p>
        </p:txBody>
      </p:sp>
      <p:pic>
        <p:nvPicPr>
          <p:cNvPr id="2050" name="Picture 2"/>
          <p:cNvPicPr>
            <a:picLocks noChangeAspect="1" noChangeArrowheads="1"/>
          </p:cNvPicPr>
          <p:nvPr/>
        </p:nvPicPr>
        <p:blipFill>
          <a:blip r:embed="rId3" cstate="screen"/>
          <a:srcRect l="20672" t="19687" r="18052" b="5501"/>
          <a:stretch>
            <a:fillRect/>
          </a:stretch>
        </p:blipFill>
        <p:spPr bwMode="auto">
          <a:xfrm>
            <a:off x="1835696" y="1196752"/>
            <a:ext cx="5976664" cy="5472608"/>
          </a:xfrm>
          <a:prstGeom prst="rect">
            <a:avLst/>
          </a:prstGeom>
          <a:noFill/>
          <a:ln w="9525">
            <a:noFill/>
            <a:miter lim="800000"/>
            <a:headEnd/>
            <a:tailEnd/>
          </a:ln>
        </p:spPr>
      </p:pic>
      <p:grpSp>
        <p:nvGrpSpPr>
          <p:cNvPr id="31" name="30 Grupo"/>
          <p:cNvGrpSpPr/>
          <p:nvPr/>
        </p:nvGrpSpPr>
        <p:grpSpPr>
          <a:xfrm>
            <a:off x="467544" y="2492896"/>
            <a:ext cx="8136904" cy="2776926"/>
            <a:chOff x="467544" y="2492896"/>
            <a:chExt cx="8136904" cy="2776926"/>
          </a:xfrm>
        </p:grpSpPr>
        <p:grpSp>
          <p:nvGrpSpPr>
            <p:cNvPr id="28" name="27 Grupo"/>
            <p:cNvGrpSpPr/>
            <p:nvPr/>
          </p:nvGrpSpPr>
          <p:grpSpPr>
            <a:xfrm>
              <a:off x="467544" y="2492896"/>
              <a:ext cx="8136904" cy="2358105"/>
              <a:chOff x="467544" y="2492896"/>
              <a:chExt cx="8136904" cy="2358105"/>
            </a:xfrm>
          </p:grpSpPr>
          <p:pic>
            <p:nvPicPr>
              <p:cNvPr id="2051" name="Picture 3"/>
              <p:cNvPicPr>
                <a:picLocks noChangeAspect="1" noChangeArrowheads="1"/>
              </p:cNvPicPr>
              <p:nvPr/>
            </p:nvPicPr>
            <p:blipFill>
              <a:blip r:embed="rId4" cstate="screen"/>
              <a:srcRect l="21410" t="29531" r="9193" b="15375"/>
              <a:stretch>
                <a:fillRect/>
              </a:stretch>
            </p:blipFill>
            <p:spPr bwMode="auto">
              <a:xfrm>
                <a:off x="467544" y="2492896"/>
                <a:ext cx="3960440" cy="2358105"/>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screen"/>
              <a:srcRect/>
              <a:stretch>
                <a:fillRect/>
              </a:stretch>
            </p:blipFill>
            <p:spPr bwMode="auto">
              <a:xfrm>
                <a:off x="4644008" y="2492896"/>
                <a:ext cx="3960440" cy="2350151"/>
              </a:xfrm>
              <a:prstGeom prst="rect">
                <a:avLst/>
              </a:prstGeom>
              <a:ln>
                <a:noFill/>
              </a:ln>
              <a:effectLst>
                <a:outerShdw blurRad="292100" dist="139700" dir="2700000" algn="tl" rotWithShape="0">
                  <a:srgbClr val="333333">
                    <a:alpha val="65000"/>
                  </a:srgbClr>
                </a:outerShdw>
              </a:effectLst>
            </p:spPr>
          </p:pic>
        </p:grpSp>
        <p:sp>
          <p:nvSpPr>
            <p:cNvPr id="29" name="28 CuadroTexto"/>
            <p:cNvSpPr txBox="1"/>
            <p:nvPr/>
          </p:nvSpPr>
          <p:spPr>
            <a:xfrm>
              <a:off x="5796136" y="4941168"/>
              <a:ext cx="2448272" cy="328654"/>
            </a:xfrm>
            <a:prstGeom prst="rect">
              <a:avLst/>
            </a:prstGeom>
            <a:noFill/>
            <a:ln w="28575">
              <a:noFill/>
            </a:ln>
          </p:spPr>
          <p:txBody>
            <a:bodyPr wrap="square" lIns="81636" tIns="40818" rIns="81636" bIns="40818" rtlCol="0">
              <a:spAutoFit/>
            </a:bodyPr>
            <a:lstStyle/>
            <a:p>
              <a:pPr algn="just"/>
              <a:r>
                <a:rPr lang="es-ES" b="1" dirty="0" err="1" smtClean="0">
                  <a:latin typeface="Bell MT" pitchFamily="18" charset="0"/>
                </a:rPr>
                <a:t>Musealización</a:t>
              </a:r>
              <a:endParaRPr lang="es-ES" b="1" dirty="0">
                <a:latin typeface="Bell MT" pitchFamily="18" charset="0"/>
              </a:endParaRPr>
            </a:p>
          </p:txBody>
        </p:sp>
        <p:sp>
          <p:nvSpPr>
            <p:cNvPr id="30" name="29 CuadroTexto"/>
            <p:cNvSpPr txBox="1"/>
            <p:nvPr/>
          </p:nvSpPr>
          <p:spPr>
            <a:xfrm>
              <a:off x="1259632" y="4941168"/>
              <a:ext cx="2664296"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Accesibilidad y uso público</a:t>
              </a:r>
              <a:endParaRPr lang="es-ES" b="1" dirty="0">
                <a:latin typeface="Bell MT"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80">
                                          <p:stCondLst>
                                            <p:cond delay="0"/>
                                          </p:stCondLst>
                                        </p:cTn>
                                        <p:tgtEl>
                                          <p:spTgt spid="19"/>
                                        </p:tgtEl>
                                      </p:cBhvr>
                                    </p:animEffect>
                                    <p:anim calcmode="lin" valueType="num">
                                      <p:cBhvr>
                                        <p:cTn id="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5" dur="26">
                                          <p:stCondLst>
                                            <p:cond delay="650"/>
                                          </p:stCondLst>
                                        </p:cTn>
                                        <p:tgtEl>
                                          <p:spTgt spid="19"/>
                                        </p:tgtEl>
                                      </p:cBhvr>
                                      <p:to x="100000" y="60000"/>
                                    </p:animScale>
                                    <p:animScale>
                                      <p:cBhvr>
                                        <p:cTn id="36" dur="166" decel="50000">
                                          <p:stCondLst>
                                            <p:cond delay="676"/>
                                          </p:stCondLst>
                                        </p:cTn>
                                        <p:tgtEl>
                                          <p:spTgt spid="19"/>
                                        </p:tgtEl>
                                      </p:cBhvr>
                                      <p:to x="100000" y="100000"/>
                                    </p:animScale>
                                    <p:animScale>
                                      <p:cBhvr>
                                        <p:cTn id="37" dur="26">
                                          <p:stCondLst>
                                            <p:cond delay="1312"/>
                                          </p:stCondLst>
                                        </p:cTn>
                                        <p:tgtEl>
                                          <p:spTgt spid="19"/>
                                        </p:tgtEl>
                                      </p:cBhvr>
                                      <p:to x="100000" y="80000"/>
                                    </p:animScale>
                                    <p:animScale>
                                      <p:cBhvr>
                                        <p:cTn id="38" dur="166" decel="50000">
                                          <p:stCondLst>
                                            <p:cond delay="1338"/>
                                          </p:stCondLst>
                                        </p:cTn>
                                        <p:tgtEl>
                                          <p:spTgt spid="19"/>
                                        </p:tgtEl>
                                      </p:cBhvr>
                                      <p:to x="100000" y="100000"/>
                                    </p:animScale>
                                    <p:animScale>
                                      <p:cBhvr>
                                        <p:cTn id="39" dur="26">
                                          <p:stCondLst>
                                            <p:cond delay="1642"/>
                                          </p:stCondLst>
                                        </p:cTn>
                                        <p:tgtEl>
                                          <p:spTgt spid="19"/>
                                        </p:tgtEl>
                                      </p:cBhvr>
                                      <p:to x="100000" y="90000"/>
                                    </p:animScale>
                                    <p:animScale>
                                      <p:cBhvr>
                                        <p:cTn id="40" dur="166" decel="50000">
                                          <p:stCondLst>
                                            <p:cond delay="1668"/>
                                          </p:stCondLst>
                                        </p:cTn>
                                        <p:tgtEl>
                                          <p:spTgt spid="19"/>
                                        </p:tgtEl>
                                      </p:cBhvr>
                                      <p:to x="100000" y="100000"/>
                                    </p:animScale>
                                    <p:animScale>
                                      <p:cBhvr>
                                        <p:cTn id="41" dur="26">
                                          <p:stCondLst>
                                            <p:cond delay="1808"/>
                                          </p:stCondLst>
                                        </p:cTn>
                                        <p:tgtEl>
                                          <p:spTgt spid="19"/>
                                        </p:tgtEl>
                                      </p:cBhvr>
                                      <p:to x="100000" y="95000"/>
                                    </p:animScale>
                                    <p:animScale>
                                      <p:cBhvr>
                                        <p:cTn id="42" dur="166" decel="50000">
                                          <p:stCondLst>
                                            <p:cond delay="1834"/>
                                          </p:stCondLst>
                                        </p:cTn>
                                        <p:tgtEl>
                                          <p:spTgt spid="19"/>
                                        </p:tgtEl>
                                      </p:cBhvr>
                                      <p:to x="100000" y="100000"/>
                                    </p:animScale>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80">
                                          <p:stCondLst>
                                            <p:cond delay="0"/>
                                          </p:stCondLst>
                                        </p:cTn>
                                        <p:tgtEl>
                                          <p:spTgt spid="21"/>
                                        </p:tgtEl>
                                      </p:cBhvr>
                                    </p:animEffect>
                                    <p:anim calcmode="lin" valueType="num">
                                      <p:cBhvr>
                                        <p:cTn id="4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3" dur="26">
                                          <p:stCondLst>
                                            <p:cond delay="650"/>
                                          </p:stCondLst>
                                        </p:cTn>
                                        <p:tgtEl>
                                          <p:spTgt spid="21"/>
                                        </p:tgtEl>
                                      </p:cBhvr>
                                      <p:to x="100000" y="60000"/>
                                    </p:animScale>
                                    <p:animScale>
                                      <p:cBhvr>
                                        <p:cTn id="54" dur="166" decel="50000">
                                          <p:stCondLst>
                                            <p:cond delay="676"/>
                                          </p:stCondLst>
                                        </p:cTn>
                                        <p:tgtEl>
                                          <p:spTgt spid="21"/>
                                        </p:tgtEl>
                                      </p:cBhvr>
                                      <p:to x="100000" y="100000"/>
                                    </p:animScale>
                                    <p:animScale>
                                      <p:cBhvr>
                                        <p:cTn id="55" dur="26">
                                          <p:stCondLst>
                                            <p:cond delay="1312"/>
                                          </p:stCondLst>
                                        </p:cTn>
                                        <p:tgtEl>
                                          <p:spTgt spid="21"/>
                                        </p:tgtEl>
                                      </p:cBhvr>
                                      <p:to x="100000" y="80000"/>
                                    </p:animScale>
                                    <p:animScale>
                                      <p:cBhvr>
                                        <p:cTn id="56" dur="166" decel="50000">
                                          <p:stCondLst>
                                            <p:cond delay="1338"/>
                                          </p:stCondLst>
                                        </p:cTn>
                                        <p:tgtEl>
                                          <p:spTgt spid="21"/>
                                        </p:tgtEl>
                                      </p:cBhvr>
                                      <p:to x="100000" y="100000"/>
                                    </p:animScale>
                                    <p:animScale>
                                      <p:cBhvr>
                                        <p:cTn id="57" dur="26">
                                          <p:stCondLst>
                                            <p:cond delay="1642"/>
                                          </p:stCondLst>
                                        </p:cTn>
                                        <p:tgtEl>
                                          <p:spTgt spid="21"/>
                                        </p:tgtEl>
                                      </p:cBhvr>
                                      <p:to x="100000" y="90000"/>
                                    </p:animScale>
                                    <p:animScale>
                                      <p:cBhvr>
                                        <p:cTn id="58" dur="166" decel="50000">
                                          <p:stCondLst>
                                            <p:cond delay="1668"/>
                                          </p:stCondLst>
                                        </p:cTn>
                                        <p:tgtEl>
                                          <p:spTgt spid="21"/>
                                        </p:tgtEl>
                                      </p:cBhvr>
                                      <p:to x="100000" y="100000"/>
                                    </p:animScale>
                                    <p:animScale>
                                      <p:cBhvr>
                                        <p:cTn id="59" dur="26">
                                          <p:stCondLst>
                                            <p:cond delay="1808"/>
                                          </p:stCondLst>
                                        </p:cTn>
                                        <p:tgtEl>
                                          <p:spTgt spid="21"/>
                                        </p:tgtEl>
                                      </p:cBhvr>
                                      <p:to x="100000" y="95000"/>
                                    </p:animScale>
                                    <p:animScale>
                                      <p:cBhvr>
                                        <p:cTn id="60" dur="166" decel="50000">
                                          <p:stCondLst>
                                            <p:cond delay="1834"/>
                                          </p:stCondLst>
                                        </p:cTn>
                                        <p:tgtEl>
                                          <p:spTgt spid="21"/>
                                        </p:tgtEl>
                                      </p:cBhvr>
                                      <p:to x="100000" y="100000"/>
                                    </p:animScale>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580">
                                          <p:stCondLst>
                                            <p:cond delay="0"/>
                                          </p:stCondLst>
                                        </p:cTn>
                                        <p:tgtEl>
                                          <p:spTgt spid="20"/>
                                        </p:tgtEl>
                                      </p:cBhvr>
                                    </p:animEffect>
                                    <p:anim calcmode="lin" valueType="num">
                                      <p:cBhvr>
                                        <p:cTn id="6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1" dur="26">
                                          <p:stCondLst>
                                            <p:cond delay="650"/>
                                          </p:stCondLst>
                                        </p:cTn>
                                        <p:tgtEl>
                                          <p:spTgt spid="20"/>
                                        </p:tgtEl>
                                      </p:cBhvr>
                                      <p:to x="100000" y="60000"/>
                                    </p:animScale>
                                    <p:animScale>
                                      <p:cBhvr>
                                        <p:cTn id="72" dur="166" decel="50000">
                                          <p:stCondLst>
                                            <p:cond delay="676"/>
                                          </p:stCondLst>
                                        </p:cTn>
                                        <p:tgtEl>
                                          <p:spTgt spid="20"/>
                                        </p:tgtEl>
                                      </p:cBhvr>
                                      <p:to x="100000" y="100000"/>
                                    </p:animScale>
                                    <p:animScale>
                                      <p:cBhvr>
                                        <p:cTn id="73" dur="26">
                                          <p:stCondLst>
                                            <p:cond delay="1312"/>
                                          </p:stCondLst>
                                        </p:cTn>
                                        <p:tgtEl>
                                          <p:spTgt spid="20"/>
                                        </p:tgtEl>
                                      </p:cBhvr>
                                      <p:to x="100000" y="80000"/>
                                    </p:animScale>
                                    <p:animScale>
                                      <p:cBhvr>
                                        <p:cTn id="74" dur="166" decel="50000">
                                          <p:stCondLst>
                                            <p:cond delay="1338"/>
                                          </p:stCondLst>
                                        </p:cTn>
                                        <p:tgtEl>
                                          <p:spTgt spid="20"/>
                                        </p:tgtEl>
                                      </p:cBhvr>
                                      <p:to x="100000" y="100000"/>
                                    </p:animScale>
                                    <p:animScale>
                                      <p:cBhvr>
                                        <p:cTn id="75" dur="26">
                                          <p:stCondLst>
                                            <p:cond delay="1642"/>
                                          </p:stCondLst>
                                        </p:cTn>
                                        <p:tgtEl>
                                          <p:spTgt spid="20"/>
                                        </p:tgtEl>
                                      </p:cBhvr>
                                      <p:to x="100000" y="90000"/>
                                    </p:animScale>
                                    <p:animScale>
                                      <p:cBhvr>
                                        <p:cTn id="76" dur="166" decel="50000">
                                          <p:stCondLst>
                                            <p:cond delay="1668"/>
                                          </p:stCondLst>
                                        </p:cTn>
                                        <p:tgtEl>
                                          <p:spTgt spid="20"/>
                                        </p:tgtEl>
                                      </p:cBhvr>
                                      <p:to x="100000" y="100000"/>
                                    </p:animScale>
                                    <p:animScale>
                                      <p:cBhvr>
                                        <p:cTn id="77" dur="26">
                                          <p:stCondLst>
                                            <p:cond delay="1808"/>
                                          </p:stCondLst>
                                        </p:cTn>
                                        <p:tgtEl>
                                          <p:spTgt spid="20"/>
                                        </p:tgtEl>
                                      </p:cBhvr>
                                      <p:to x="100000" y="95000"/>
                                    </p:animScale>
                                    <p:animScale>
                                      <p:cBhvr>
                                        <p:cTn id="78" dur="166" decel="50000">
                                          <p:stCondLst>
                                            <p:cond delay="1834"/>
                                          </p:stCondLst>
                                        </p:cTn>
                                        <p:tgtEl>
                                          <p:spTgt spid="20"/>
                                        </p:tgtEl>
                                      </p:cBhvr>
                                      <p:to x="100000" y="100000"/>
                                    </p:animScale>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80">
                                          <p:stCondLst>
                                            <p:cond delay="0"/>
                                          </p:stCondLst>
                                        </p:cTn>
                                        <p:tgtEl>
                                          <p:spTgt spid="22"/>
                                        </p:tgtEl>
                                      </p:cBhvr>
                                    </p:animEffect>
                                    <p:anim calcmode="lin" valueType="num">
                                      <p:cBhvr>
                                        <p:cTn id="8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9" dur="26">
                                          <p:stCondLst>
                                            <p:cond delay="650"/>
                                          </p:stCondLst>
                                        </p:cTn>
                                        <p:tgtEl>
                                          <p:spTgt spid="22"/>
                                        </p:tgtEl>
                                      </p:cBhvr>
                                      <p:to x="100000" y="60000"/>
                                    </p:animScale>
                                    <p:animScale>
                                      <p:cBhvr>
                                        <p:cTn id="90" dur="166" decel="50000">
                                          <p:stCondLst>
                                            <p:cond delay="676"/>
                                          </p:stCondLst>
                                        </p:cTn>
                                        <p:tgtEl>
                                          <p:spTgt spid="22"/>
                                        </p:tgtEl>
                                      </p:cBhvr>
                                      <p:to x="100000" y="100000"/>
                                    </p:animScale>
                                    <p:animScale>
                                      <p:cBhvr>
                                        <p:cTn id="91" dur="26">
                                          <p:stCondLst>
                                            <p:cond delay="1312"/>
                                          </p:stCondLst>
                                        </p:cTn>
                                        <p:tgtEl>
                                          <p:spTgt spid="22"/>
                                        </p:tgtEl>
                                      </p:cBhvr>
                                      <p:to x="100000" y="80000"/>
                                    </p:animScale>
                                    <p:animScale>
                                      <p:cBhvr>
                                        <p:cTn id="92" dur="166" decel="50000">
                                          <p:stCondLst>
                                            <p:cond delay="1338"/>
                                          </p:stCondLst>
                                        </p:cTn>
                                        <p:tgtEl>
                                          <p:spTgt spid="22"/>
                                        </p:tgtEl>
                                      </p:cBhvr>
                                      <p:to x="100000" y="100000"/>
                                    </p:animScale>
                                    <p:animScale>
                                      <p:cBhvr>
                                        <p:cTn id="93" dur="26">
                                          <p:stCondLst>
                                            <p:cond delay="1642"/>
                                          </p:stCondLst>
                                        </p:cTn>
                                        <p:tgtEl>
                                          <p:spTgt spid="22"/>
                                        </p:tgtEl>
                                      </p:cBhvr>
                                      <p:to x="100000" y="90000"/>
                                    </p:animScale>
                                    <p:animScale>
                                      <p:cBhvr>
                                        <p:cTn id="94" dur="166" decel="50000">
                                          <p:stCondLst>
                                            <p:cond delay="1668"/>
                                          </p:stCondLst>
                                        </p:cTn>
                                        <p:tgtEl>
                                          <p:spTgt spid="22"/>
                                        </p:tgtEl>
                                      </p:cBhvr>
                                      <p:to x="100000" y="100000"/>
                                    </p:animScale>
                                    <p:animScale>
                                      <p:cBhvr>
                                        <p:cTn id="95" dur="26">
                                          <p:stCondLst>
                                            <p:cond delay="1808"/>
                                          </p:stCondLst>
                                        </p:cTn>
                                        <p:tgtEl>
                                          <p:spTgt spid="22"/>
                                        </p:tgtEl>
                                      </p:cBhvr>
                                      <p:to x="100000" y="95000"/>
                                    </p:animScale>
                                    <p:animScale>
                                      <p:cBhvr>
                                        <p:cTn id="96" dur="166" decel="50000">
                                          <p:stCondLst>
                                            <p:cond delay="1834"/>
                                          </p:stCondLst>
                                        </p:cTn>
                                        <p:tgtEl>
                                          <p:spTgt spid="22"/>
                                        </p:tgtEl>
                                      </p:cBhvr>
                                      <p:to x="100000" y="100000"/>
                                    </p:animScale>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580">
                                          <p:stCondLst>
                                            <p:cond delay="0"/>
                                          </p:stCondLst>
                                        </p:cTn>
                                        <p:tgtEl>
                                          <p:spTgt spid="23"/>
                                        </p:tgtEl>
                                      </p:cBhvr>
                                    </p:animEffect>
                                    <p:anim calcmode="lin" valueType="num">
                                      <p:cBhvr>
                                        <p:cTn id="10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7" dur="26">
                                          <p:stCondLst>
                                            <p:cond delay="650"/>
                                          </p:stCondLst>
                                        </p:cTn>
                                        <p:tgtEl>
                                          <p:spTgt spid="23"/>
                                        </p:tgtEl>
                                      </p:cBhvr>
                                      <p:to x="100000" y="60000"/>
                                    </p:animScale>
                                    <p:animScale>
                                      <p:cBhvr>
                                        <p:cTn id="108" dur="166" decel="50000">
                                          <p:stCondLst>
                                            <p:cond delay="676"/>
                                          </p:stCondLst>
                                        </p:cTn>
                                        <p:tgtEl>
                                          <p:spTgt spid="23"/>
                                        </p:tgtEl>
                                      </p:cBhvr>
                                      <p:to x="100000" y="100000"/>
                                    </p:animScale>
                                    <p:animScale>
                                      <p:cBhvr>
                                        <p:cTn id="109" dur="26">
                                          <p:stCondLst>
                                            <p:cond delay="1312"/>
                                          </p:stCondLst>
                                        </p:cTn>
                                        <p:tgtEl>
                                          <p:spTgt spid="23"/>
                                        </p:tgtEl>
                                      </p:cBhvr>
                                      <p:to x="100000" y="80000"/>
                                    </p:animScale>
                                    <p:animScale>
                                      <p:cBhvr>
                                        <p:cTn id="110" dur="166" decel="50000">
                                          <p:stCondLst>
                                            <p:cond delay="1338"/>
                                          </p:stCondLst>
                                        </p:cTn>
                                        <p:tgtEl>
                                          <p:spTgt spid="23"/>
                                        </p:tgtEl>
                                      </p:cBhvr>
                                      <p:to x="100000" y="100000"/>
                                    </p:animScale>
                                    <p:animScale>
                                      <p:cBhvr>
                                        <p:cTn id="111" dur="26">
                                          <p:stCondLst>
                                            <p:cond delay="1642"/>
                                          </p:stCondLst>
                                        </p:cTn>
                                        <p:tgtEl>
                                          <p:spTgt spid="23"/>
                                        </p:tgtEl>
                                      </p:cBhvr>
                                      <p:to x="100000" y="90000"/>
                                    </p:animScale>
                                    <p:animScale>
                                      <p:cBhvr>
                                        <p:cTn id="112" dur="166" decel="50000">
                                          <p:stCondLst>
                                            <p:cond delay="1668"/>
                                          </p:stCondLst>
                                        </p:cTn>
                                        <p:tgtEl>
                                          <p:spTgt spid="23"/>
                                        </p:tgtEl>
                                      </p:cBhvr>
                                      <p:to x="100000" y="100000"/>
                                    </p:animScale>
                                    <p:animScale>
                                      <p:cBhvr>
                                        <p:cTn id="113" dur="26">
                                          <p:stCondLst>
                                            <p:cond delay="1808"/>
                                          </p:stCondLst>
                                        </p:cTn>
                                        <p:tgtEl>
                                          <p:spTgt spid="23"/>
                                        </p:tgtEl>
                                      </p:cBhvr>
                                      <p:to x="100000" y="95000"/>
                                    </p:animScale>
                                    <p:animScale>
                                      <p:cBhvr>
                                        <p:cTn id="114" dur="166" decel="50000">
                                          <p:stCondLst>
                                            <p:cond delay="1834"/>
                                          </p:stCondLst>
                                        </p:cTn>
                                        <p:tgtEl>
                                          <p:spTgt spid="23"/>
                                        </p:tgtEl>
                                      </p:cBhvr>
                                      <p:to x="100000" y="100000"/>
                                    </p:animScale>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down)">
                                      <p:cBhvr>
                                        <p:cTn id="119" dur="580">
                                          <p:stCondLst>
                                            <p:cond delay="0"/>
                                          </p:stCondLst>
                                        </p:cTn>
                                        <p:tgtEl>
                                          <p:spTgt spid="24"/>
                                        </p:tgtEl>
                                      </p:cBhvr>
                                    </p:animEffect>
                                    <p:anim calcmode="lin" valueType="num">
                                      <p:cBhvr>
                                        <p:cTn id="12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5" dur="26">
                                          <p:stCondLst>
                                            <p:cond delay="650"/>
                                          </p:stCondLst>
                                        </p:cTn>
                                        <p:tgtEl>
                                          <p:spTgt spid="24"/>
                                        </p:tgtEl>
                                      </p:cBhvr>
                                      <p:to x="100000" y="60000"/>
                                    </p:animScale>
                                    <p:animScale>
                                      <p:cBhvr>
                                        <p:cTn id="126" dur="166" decel="50000">
                                          <p:stCondLst>
                                            <p:cond delay="676"/>
                                          </p:stCondLst>
                                        </p:cTn>
                                        <p:tgtEl>
                                          <p:spTgt spid="24"/>
                                        </p:tgtEl>
                                      </p:cBhvr>
                                      <p:to x="100000" y="100000"/>
                                    </p:animScale>
                                    <p:animScale>
                                      <p:cBhvr>
                                        <p:cTn id="127" dur="26">
                                          <p:stCondLst>
                                            <p:cond delay="1312"/>
                                          </p:stCondLst>
                                        </p:cTn>
                                        <p:tgtEl>
                                          <p:spTgt spid="24"/>
                                        </p:tgtEl>
                                      </p:cBhvr>
                                      <p:to x="100000" y="80000"/>
                                    </p:animScale>
                                    <p:animScale>
                                      <p:cBhvr>
                                        <p:cTn id="128" dur="166" decel="50000">
                                          <p:stCondLst>
                                            <p:cond delay="1338"/>
                                          </p:stCondLst>
                                        </p:cTn>
                                        <p:tgtEl>
                                          <p:spTgt spid="24"/>
                                        </p:tgtEl>
                                      </p:cBhvr>
                                      <p:to x="100000" y="100000"/>
                                    </p:animScale>
                                    <p:animScale>
                                      <p:cBhvr>
                                        <p:cTn id="129" dur="26">
                                          <p:stCondLst>
                                            <p:cond delay="1642"/>
                                          </p:stCondLst>
                                        </p:cTn>
                                        <p:tgtEl>
                                          <p:spTgt spid="24"/>
                                        </p:tgtEl>
                                      </p:cBhvr>
                                      <p:to x="100000" y="90000"/>
                                    </p:animScale>
                                    <p:animScale>
                                      <p:cBhvr>
                                        <p:cTn id="130" dur="166" decel="50000">
                                          <p:stCondLst>
                                            <p:cond delay="1668"/>
                                          </p:stCondLst>
                                        </p:cTn>
                                        <p:tgtEl>
                                          <p:spTgt spid="24"/>
                                        </p:tgtEl>
                                      </p:cBhvr>
                                      <p:to x="100000" y="100000"/>
                                    </p:animScale>
                                    <p:animScale>
                                      <p:cBhvr>
                                        <p:cTn id="131" dur="26">
                                          <p:stCondLst>
                                            <p:cond delay="1808"/>
                                          </p:stCondLst>
                                        </p:cTn>
                                        <p:tgtEl>
                                          <p:spTgt spid="24"/>
                                        </p:tgtEl>
                                      </p:cBhvr>
                                      <p:to x="100000" y="95000"/>
                                    </p:animScale>
                                    <p:animScale>
                                      <p:cBhvr>
                                        <p:cTn id="132" dur="166" decel="50000">
                                          <p:stCondLst>
                                            <p:cond delay="1834"/>
                                          </p:stCondLst>
                                        </p:cTn>
                                        <p:tgtEl>
                                          <p:spTgt spid="24"/>
                                        </p:tgtEl>
                                      </p:cBhvr>
                                      <p:to x="100000" y="100000"/>
                                    </p:animScale>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2050"/>
                                        </p:tgtEl>
                                        <p:attrNameLst>
                                          <p:attrName>style.visibility</p:attrName>
                                        </p:attrNameLst>
                                      </p:cBhvr>
                                      <p:to>
                                        <p:strVal val="visible"/>
                                      </p:to>
                                    </p:set>
                                    <p:animEffect transition="in" filter="blinds(horizontal)">
                                      <p:cBhvr>
                                        <p:cTn id="137" dur="10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1000" fill="hold"/>
                                        <p:tgtEl>
                                          <p:spTgt spid="31"/>
                                        </p:tgtEl>
                                        <p:attrNameLst>
                                          <p:attrName>ppt_x</p:attrName>
                                        </p:attrNameLst>
                                      </p:cBhvr>
                                      <p:tavLst>
                                        <p:tav tm="0">
                                          <p:val>
                                            <p:strVal val="#ppt_x"/>
                                          </p:val>
                                        </p:tav>
                                        <p:tav tm="100000">
                                          <p:val>
                                            <p:strVal val="#ppt_x"/>
                                          </p:val>
                                        </p:tav>
                                      </p:tavLst>
                                    </p:anim>
                                    <p:anim calcmode="lin" valueType="num">
                                      <p:cBhvr additive="base">
                                        <p:cTn id="143"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7" name="16 CuadroTexto"/>
          <p:cNvSpPr txBox="1"/>
          <p:nvPr/>
        </p:nvSpPr>
        <p:spPr>
          <a:xfrm>
            <a:off x="1547664" y="2864577"/>
            <a:ext cx="6336704" cy="636431"/>
          </a:xfrm>
          <a:prstGeom prst="rect">
            <a:avLst/>
          </a:prstGeom>
          <a:noFill/>
          <a:ln w="28575">
            <a:noFill/>
          </a:ln>
        </p:spPr>
        <p:txBody>
          <a:bodyPr wrap="square" lIns="81636" tIns="40818" rIns="81636" bIns="40818" rtlCol="0">
            <a:spAutoFit/>
          </a:bodyPr>
          <a:lstStyle/>
          <a:p>
            <a:pPr algn="just"/>
            <a:r>
              <a:rPr lang="es-ES" sz="3600" b="1" dirty="0" smtClean="0">
                <a:solidFill>
                  <a:schemeClr val="accent2">
                    <a:lumMod val="75000"/>
                  </a:schemeClr>
                </a:solidFill>
                <a:latin typeface="Algerian" pitchFamily="82" charset="0"/>
              </a:rPr>
              <a:t>Gracias por su atención</a:t>
            </a:r>
            <a:endParaRPr lang="es-ES" sz="3600" b="1" dirty="0">
              <a:solidFill>
                <a:schemeClr val="accent2">
                  <a:lumMod val="75000"/>
                </a:schemeClr>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698477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OBJETIVOS</a:t>
            </a:r>
            <a:endParaRPr lang="es-ES" sz="3600" dirty="0">
              <a:latin typeface="Andalus" pitchFamily="18" charset="-78"/>
              <a:cs typeface="Andalus" pitchFamily="18" charset="-78"/>
            </a:endParaRPr>
          </a:p>
        </p:txBody>
      </p:sp>
      <p:sp>
        <p:nvSpPr>
          <p:cNvPr id="3" name="2 CuadroTexto"/>
          <p:cNvSpPr txBox="1"/>
          <p:nvPr/>
        </p:nvSpPr>
        <p:spPr>
          <a:xfrm>
            <a:off x="2843808" y="1340768"/>
            <a:ext cx="5112568" cy="57487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b="1" dirty="0" smtClean="0">
                <a:solidFill>
                  <a:schemeClr val="bg2">
                    <a:lumMod val="25000"/>
                  </a:schemeClr>
                </a:solidFill>
                <a:latin typeface="Bell MT" pitchFamily="18" charset="0"/>
              </a:rPr>
              <a:t> Difundir los valores naturales y socioculturales del paraje natural, y del municipio.</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6" name="15 CuadroTexto"/>
          <p:cNvSpPr txBox="1"/>
          <p:nvPr/>
        </p:nvSpPr>
        <p:spPr>
          <a:xfrm>
            <a:off x="2915816" y="1988840"/>
            <a:ext cx="5040560" cy="57487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b="1" dirty="0" smtClean="0">
                <a:solidFill>
                  <a:schemeClr val="accent3">
                    <a:lumMod val="75000"/>
                  </a:schemeClr>
                </a:solidFill>
                <a:latin typeface="Bell MT" pitchFamily="18" charset="0"/>
              </a:rPr>
              <a:t> Integrar la visita dentro de una estrategia turística municipal más diversa y completa.  </a:t>
            </a:r>
          </a:p>
        </p:txBody>
      </p:sp>
      <p:sp>
        <p:nvSpPr>
          <p:cNvPr id="17" name="16 CuadroTexto"/>
          <p:cNvSpPr txBox="1"/>
          <p:nvPr/>
        </p:nvSpPr>
        <p:spPr>
          <a:xfrm>
            <a:off x="2915816" y="3284984"/>
            <a:ext cx="5112568" cy="57487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b="1" dirty="0" smtClean="0">
                <a:solidFill>
                  <a:schemeClr val="accent3">
                    <a:lumMod val="75000"/>
                  </a:schemeClr>
                </a:solidFill>
                <a:latin typeface="Bell MT" pitchFamily="18" charset="0"/>
              </a:rPr>
              <a:t> Establecer sinergias con las actividades económicas municipales.  </a:t>
            </a:r>
            <a:endParaRPr lang="es-ES" b="1" dirty="0">
              <a:solidFill>
                <a:schemeClr val="accent3">
                  <a:lumMod val="75000"/>
                </a:schemeClr>
              </a:solidFill>
              <a:latin typeface="Bell MT" pitchFamily="18" charset="0"/>
            </a:endParaRPr>
          </a:p>
        </p:txBody>
      </p:sp>
      <p:sp>
        <p:nvSpPr>
          <p:cNvPr id="18" name="17 CuadroTexto"/>
          <p:cNvSpPr txBox="1"/>
          <p:nvPr/>
        </p:nvSpPr>
        <p:spPr>
          <a:xfrm>
            <a:off x="2915816" y="2636912"/>
            <a:ext cx="5040560" cy="574876"/>
          </a:xfrm>
          <a:prstGeom prst="rect">
            <a:avLst/>
          </a:prstGeom>
          <a:noFill/>
          <a:ln w="28575">
            <a:noFill/>
          </a:ln>
        </p:spPr>
        <p:txBody>
          <a:bodyPr wrap="square" lIns="81636" tIns="40818" rIns="81636" bIns="40818" rtlCol="0">
            <a:spAutoFit/>
          </a:bodyPr>
          <a:lstStyle/>
          <a:p>
            <a:pPr algn="just">
              <a:buFont typeface="Courier New" pitchFamily="49" charset="0"/>
              <a:buChar char="o"/>
            </a:pPr>
            <a:r>
              <a:rPr lang="es-ES" b="1" dirty="0" smtClean="0">
                <a:solidFill>
                  <a:schemeClr val="bg2">
                    <a:lumMod val="25000"/>
                  </a:schemeClr>
                </a:solidFill>
                <a:latin typeface="Bell MT" pitchFamily="18" charset="0"/>
              </a:rPr>
              <a:t> Alargar la estancia y mejorar la calidad de la experiencia.</a:t>
            </a:r>
            <a:endParaRPr lang="es-ES" b="1" dirty="0">
              <a:solidFill>
                <a:schemeClr val="bg2">
                  <a:lumMod val="25000"/>
                </a:schemeClr>
              </a:solidFill>
              <a:latin typeface="Bell MT" pitchFamily="18" charset="0"/>
            </a:endParaRPr>
          </a:p>
        </p:txBody>
      </p:sp>
      <p:sp>
        <p:nvSpPr>
          <p:cNvPr id="19" name="18 CuadroTexto"/>
          <p:cNvSpPr txBox="1"/>
          <p:nvPr/>
        </p:nvSpPr>
        <p:spPr>
          <a:xfrm>
            <a:off x="2195736" y="4012056"/>
            <a:ext cx="5832648" cy="2729312"/>
          </a:xfrm>
          <a:prstGeom prst="rect">
            <a:avLst/>
          </a:prstGeom>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lIns="81636" tIns="40818" rIns="81636" bIns="40818" rtlCol="0">
            <a:spAutoFit/>
          </a:bodyPr>
          <a:lstStyle/>
          <a:p>
            <a:r>
              <a:rPr lang="es-ES" sz="1800" b="1" dirty="0" smtClean="0">
                <a:latin typeface="Bell MT" pitchFamily="18" charset="0"/>
              </a:rPr>
              <a:t>En definitiva que el visitante: </a:t>
            </a:r>
          </a:p>
          <a:p>
            <a:endParaRPr lang="es-ES" sz="1800" b="1" dirty="0" smtClean="0">
              <a:latin typeface="Bell MT" pitchFamily="18" charset="0"/>
            </a:endParaRPr>
          </a:p>
          <a:p>
            <a:pPr>
              <a:buFont typeface="Arial" pitchFamily="34" charset="0"/>
              <a:buChar char="•"/>
            </a:pPr>
            <a:r>
              <a:rPr lang="es-ES" sz="2400" b="1" dirty="0" smtClean="0">
                <a:solidFill>
                  <a:schemeClr val="bg1"/>
                </a:solidFill>
                <a:latin typeface="Old English Text MT" pitchFamily="66" charset="0"/>
              </a:rPr>
              <a:t>C</a:t>
            </a:r>
            <a:r>
              <a:rPr lang="es-ES" sz="1800" b="1" dirty="0" smtClean="0">
                <a:solidFill>
                  <a:schemeClr val="bg1"/>
                </a:solidFill>
                <a:latin typeface="Bell MT" pitchFamily="18" charset="0"/>
              </a:rPr>
              <a:t>onozca Sax y su Castillo.</a:t>
            </a:r>
          </a:p>
          <a:p>
            <a:pPr>
              <a:buFont typeface="Arial" pitchFamily="34" charset="0"/>
              <a:buChar char="•"/>
            </a:pPr>
            <a:r>
              <a:rPr lang="es-ES" sz="2400" b="1" dirty="0" smtClean="0">
                <a:solidFill>
                  <a:schemeClr val="bg1"/>
                </a:solidFill>
                <a:latin typeface="Old English Text MT" pitchFamily="66" charset="0"/>
              </a:rPr>
              <a:t>D</a:t>
            </a:r>
            <a:r>
              <a:rPr lang="es-ES" sz="1800" b="1" dirty="0" smtClean="0">
                <a:solidFill>
                  <a:schemeClr val="bg1"/>
                </a:solidFill>
                <a:latin typeface="Bell MT" pitchFamily="18" charset="0"/>
              </a:rPr>
              <a:t>isfrute y se encuentre cómodo.</a:t>
            </a:r>
          </a:p>
          <a:p>
            <a:pPr>
              <a:buFont typeface="Arial" pitchFamily="34" charset="0"/>
              <a:buChar char="•"/>
            </a:pPr>
            <a:r>
              <a:rPr lang="es-ES" sz="2400" b="1" dirty="0" smtClean="0">
                <a:solidFill>
                  <a:schemeClr val="bg1"/>
                </a:solidFill>
                <a:latin typeface="Old English Text MT" pitchFamily="66" charset="0"/>
              </a:rPr>
              <a:t>S</a:t>
            </a:r>
            <a:r>
              <a:rPr lang="es-ES" sz="1800" b="1" dirty="0" smtClean="0">
                <a:solidFill>
                  <a:schemeClr val="bg1"/>
                </a:solidFill>
                <a:latin typeface="Bell MT" pitchFamily="18" charset="0"/>
              </a:rPr>
              <a:t>e quede a comer, a dormir, de compras, de fiesta….</a:t>
            </a:r>
          </a:p>
          <a:p>
            <a:pPr>
              <a:buFont typeface="Arial" pitchFamily="34" charset="0"/>
              <a:buChar char="•"/>
            </a:pPr>
            <a:r>
              <a:rPr lang="es-ES" sz="2400" b="1" dirty="0" smtClean="0">
                <a:solidFill>
                  <a:schemeClr val="bg1"/>
                </a:solidFill>
                <a:latin typeface="Old English Text MT" pitchFamily="66" charset="0"/>
              </a:rPr>
              <a:t>R</a:t>
            </a:r>
            <a:r>
              <a:rPr lang="es-ES" sz="1800" b="1" dirty="0" smtClean="0">
                <a:solidFill>
                  <a:schemeClr val="bg1"/>
                </a:solidFill>
                <a:latin typeface="Bell MT" pitchFamily="18" charset="0"/>
              </a:rPr>
              <a:t>ecomiende.</a:t>
            </a:r>
          </a:p>
          <a:p>
            <a:pPr>
              <a:buFont typeface="Arial" pitchFamily="34" charset="0"/>
              <a:buChar char="•"/>
            </a:pPr>
            <a:r>
              <a:rPr lang="es-ES" sz="2400" b="1" dirty="0" smtClean="0">
                <a:solidFill>
                  <a:schemeClr val="bg1"/>
                </a:solidFill>
                <a:latin typeface="Old English Text MT" pitchFamily="66" charset="0"/>
              </a:rPr>
              <a:t>R</a:t>
            </a:r>
            <a:r>
              <a:rPr lang="es-ES" sz="1800" b="1" dirty="0" smtClean="0">
                <a:solidFill>
                  <a:schemeClr val="bg1"/>
                </a:solidFill>
                <a:latin typeface="Bell MT" pitchFamily="18" charset="0"/>
              </a:rPr>
              <a:t>egrese.</a:t>
            </a:r>
            <a:endParaRPr lang="es-ES" b="1" dirty="0" smtClean="0">
              <a:solidFill>
                <a:schemeClr val="bg1"/>
              </a:solidFill>
              <a:latin typeface="Bell MT" pitchFamily="18" charset="0"/>
            </a:endParaRPr>
          </a:p>
          <a:p>
            <a:pPr algn="just"/>
            <a:endParaRPr lang="es-ES" dirty="0" smtClean="0">
              <a:latin typeface="Bell MT" pitchFamily="18" charset="0"/>
            </a:endParaRPr>
          </a:p>
        </p:txBody>
      </p:sp>
      <p:pic>
        <p:nvPicPr>
          <p:cNvPr id="20" name="19 Imagen" descr="419.tif"/>
          <p:cNvPicPr>
            <a:picLocks noChangeAspect="1"/>
          </p:cNvPicPr>
          <p:nvPr/>
        </p:nvPicPr>
        <p:blipFill>
          <a:blip r:embed="rId3" cstate="screen"/>
          <a:stretch>
            <a:fillRect/>
          </a:stretch>
        </p:blipFill>
        <p:spPr>
          <a:xfrm>
            <a:off x="323528" y="980728"/>
            <a:ext cx="2258113" cy="28714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DE UN VISTAZO</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24" name="23 Grupo"/>
          <p:cNvGrpSpPr/>
          <p:nvPr/>
        </p:nvGrpSpPr>
        <p:grpSpPr>
          <a:xfrm>
            <a:off x="395536" y="1268760"/>
            <a:ext cx="8424936" cy="4104456"/>
            <a:chOff x="395536" y="1268760"/>
            <a:chExt cx="8424936" cy="4104456"/>
          </a:xfrm>
        </p:grpSpPr>
        <p:sp>
          <p:nvSpPr>
            <p:cNvPr id="17" name="16 CuadroTexto"/>
            <p:cNvSpPr txBox="1"/>
            <p:nvPr/>
          </p:nvSpPr>
          <p:spPr>
            <a:xfrm>
              <a:off x="6084168" y="2708920"/>
              <a:ext cx="2736304" cy="1251984"/>
            </a:xfrm>
            <a:prstGeom prst="rect">
              <a:avLst/>
            </a:prstGeom>
            <a:solidFill>
              <a:schemeClr val="accent1"/>
            </a:solidFill>
            <a:ln w="28575">
              <a:noFill/>
            </a:ln>
          </p:spPr>
          <p:txBody>
            <a:bodyPr wrap="square" lIns="81636" tIns="40818" rIns="81636" bIns="40818" rtlCol="0">
              <a:spAutoFit/>
            </a:bodyPr>
            <a:lstStyle/>
            <a:p>
              <a:pPr algn="ctr"/>
              <a:r>
                <a:rPr lang="es-ES" sz="2000" b="1" dirty="0" smtClean="0">
                  <a:solidFill>
                    <a:schemeClr val="bg1"/>
                  </a:solidFill>
                  <a:latin typeface="Bell MT" pitchFamily="18" charset="0"/>
                </a:rPr>
                <a:t>Dirección Albacete:</a:t>
              </a:r>
            </a:p>
            <a:p>
              <a:pPr algn="ctr"/>
              <a:r>
                <a:rPr lang="es-ES" sz="2000" b="1" dirty="0" smtClean="0">
                  <a:solidFill>
                    <a:schemeClr val="bg1"/>
                  </a:solidFill>
                  <a:latin typeface="Bell MT" pitchFamily="18" charset="0"/>
                </a:rPr>
                <a:t>Salida 196 </a:t>
              </a:r>
            </a:p>
            <a:p>
              <a:pPr algn="ctr"/>
              <a:r>
                <a:rPr lang="es-ES" sz="2000" b="1" dirty="0" smtClean="0">
                  <a:solidFill>
                    <a:schemeClr val="bg1"/>
                  </a:solidFill>
                  <a:latin typeface="Bell MT" pitchFamily="18" charset="0"/>
                </a:rPr>
                <a:t>Sax (Sur)</a:t>
              </a:r>
              <a:endParaRPr lang="es-ES" sz="1800" b="1" dirty="0" smtClean="0">
                <a:solidFill>
                  <a:schemeClr val="bg1"/>
                </a:solidFill>
                <a:latin typeface="Bell MT" pitchFamily="18" charset="0"/>
              </a:endParaRPr>
            </a:p>
            <a:p>
              <a:endParaRPr lang="es-ES" b="1" dirty="0">
                <a:latin typeface="Bell MT" pitchFamily="18" charset="0"/>
              </a:endParaRPr>
            </a:p>
          </p:txBody>
        </p:sp>
        <p:pic>
          <p:nvPicPr>
            <p:cNvPr id="1026" name="Picture 2"/>
            <p:cNvPicPr>
              <a:picLocks noChangeAspect="1" noChangeArrowheads="1"/>
            </p:cNvPicPr>
            <p:nvPr/>
          </p:nvPicPr>
          <p:blipFill>
            <a:blip r:embed="rId3" cstate="screen"/>
            <a:srcRect/>
            <a:stretch>
              <a:fillRect/>
            </a:stretch>
          </p:blipFill>
          <p:spPr bwMode="auto">
            <a:xfrm>
              <a:off x="395536" y="1268760"/>
              <a:ext cx="5256584" cy="4104456"/>
            </a:xfrm>
            <a:prstGeom prst="rect">
              <a:avLst/>
            </a:prstGeom>
            <a:ln>
              <a:noFill/>
            </a:ln>
            <a:effectLst>
              <a:outerShdw blurRad="292100" dist="139700" dir="2700000" algn="tl" rotWithShape="0">
                <a:srgbClr val="333333">
                  <a:alpha val="65000"/>
                </a:srgbClr>
              </a:outerShdw>
            </a:effectLst>
          </p:spPr>
        </p:pic>
        <p:sp>
          <p:nvSpPr>
            <p:cNvPr id="18" name="17 CuadroTexto"/>
            <p:cNvSpPr txBox="1"/>
            <p:nvPr/>
          </p:nvSpPr>
          <p:spPr>
            <a:xfrm>
              <a:off x="6516216" y="2132856"/>
              <a:ext cx="2160240" cy="360040"/>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COMO LLEGAR</a:t>
              </a:r>
            </a:p>
          </p:txBody>
        </p:sp>
      </p:grpSp>
      <p:grpSp>
        <p:nvGrpSpPr>
          <p:cNvPr id="23" name="22 Grupo"/>
          <p:cNvGrpSpPr/>
          <p:nvPr/>
        </p:nvGrpSpPr>
        <p:grpSpPr>
          <a:xfrm>
            <a:off x="398512" y="1268760"/>
            <a:ext cx="8421960" cy="4104456"/>
            <a:chOff x="398512" y="1268760"/>
            <a:chExt cx="8421960" cy="4104456"/>
          </a:xfrm>
        </p:grpSpPr>
        <p:pic>
          <p:nvPicPr>
            <p:cNvPr id="1027" name="Picture 3"/>
            <p:cNvPicPr>
              <a:picLocks noChangeAspect="1" noChangeArrowheads="1"/>
            </p:cNvPicPr>
            <p:nvPr/>
          </p:nvPicPr>
          <p:blipFill>
            <a:blip r:embed="rId4" cstate="screen"/>
            <a:srcRect/>
            <a:stretch>
              <a:fillRect/>
            </a:stretch>
          </p:blipFill>
          <p:spPr bwMode="auto">
            <a:xfrm>
              <a:off x="398512" y="1268760"/>
              <a:ext cx="5253608" cy="4104456"/>
            </a:xfrm>
            <a:prstGeom prst="rect">
              <a:avLst/>
            </a:prstGeom>
            <a:noFill/>
            <a:ln w="9525">
              <a:noFill/>
              <a:miter lim="800000"/>
              <a:headEnd/>
              <a:tailEnd/>
            </a:ln>
          </p:spPr>
        </p:pic>
        <p:sp>
          <p:nvSpPr>
            <p:cNvPr id="21" name="20 CuadroTexto"/>
            <p:cNvSpPr txBox="1"/>
            <p:nvPr/>
          </p:nvSpPr>
          <p:spPr>
            <a:xfrm>
              <a:off x="6084168" y="2708920"/>
              <a:ext cx="2736304" cy="1251984"/>
            </a:xfrm>
            <a:prstGeom prst="rect">
              <a:avLst/>
            </a:prstGeom>
            <a:solidFill>
              <a:schemeClr val="accent1"/>
            </a:solidFill>
            <a:ln w="28575">
              <a:noFill/>
            </a:ln>
          </p:spPr>
          <p:txBody>
            <a:bodyPr wrap="square" lIns="81636" tIns="40818" rIns="81636" bIns="40818" rtlCol="0">
              <a:spAutoFit/>
            </a:bodyPr>
            <a:lstStyle/>
            <a:p>
              <a:pPr algn="ctr"/>
              <a:r>
                <a:rPr lang="es-ES" sz="2000" b="1" dirty="0" smtClean="0">
                  <a:solidFill>
                    <a:schemeClr val="bg1"/>
                  </a:solidFill>
                  <a:latin typeface="Bell MT" pitchFamily="18" charset="0"/>
                </a:rPr>
                <a:t>Dirección Alicante:</a:t>
              </a:r>
            </a:p>
            <a:p>
              <a:pPr algn="ctr"/>
              <a:r>
                <a:rPr lang="es-ES" sz="2000" b="1" dirty="0" smtClean="0">
                  <a:solidFill>
                    <a:schemeClr val="bg1"/>
                  </a:solidFill>
                  <a:latin typeface="Bell MT" pitchFamily="18" charset="0"/>
                </a:rPr>
                <a:t>Salida 195 </a:t>
              </a:r>
            </a:p>
            <a:p>
              <a:pPr algn="ctr"/>
              <a:r>
                <a:rPr lang="es-ES" sz="2000" b="1" dirty="0" smtClean="0">
                  <a:solidFill>
                    <a:schemeClr val="bg1"/>
                  </a:solidFill>
                  <a:latin typeface="Bell MT" pitchFamily="18" charset="0"/>
                </a:rPr>
                <a:t>Sax (Norte)</a:t>
              </a:r>
              <a:endParaRPr lang="es-ES" sz="1800" b="1" dirty="0" smtClean="0">
                <a:solidFill>
                  <a:schemeClr val="bg1"/>
                </a:solidFill>
                <a:latin typeface="Bell MT" pitchFamily="18" charset="0"/>
              </a:endParaRPr>
            </a:p>
            <a:p>
              <a:endParaRPr lang="es-ES" b="1" dirty="0">
                <a:latin typeface="Bell MT" pitchFamily="18" charset="0"/>
              </a:endParaRPr>
            </a:p>
          </p:txBody>
        </p:sp>
        <p:sp>
          <p:nvSpPr>
            <p:cNvPr id="22" name="21 CuadroTexto"/>
            <p:cNvSpPr txBox="1"/>
            <p:nvPr/>
          </p:nvSpPr>
          <p:spPr>
            <a:xfrm>
              <a:off x="6516216" y="2132856"/>
              <a:ext cx="2160240" cy="360040"/>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COMO LLEGAR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DE UN VISTAZO</a:t>
            </a:r>
          </a:p>
        </p:txBody>
      </p:sp>
      <p:grpSp>
        <p:nvGrpSpPr>
          <p:cNvPr id="3" name="Group 8"/>
          <p:cNvGrpSpPr>
            <a:grpSpLocks/>
          </p:cNvGrpSpPr>
          <p:nvPr/>
        </p:nvGrpSpPr>
        <p:grpSpPr bwMode="auto">
          <a:xfrm rot="20302575" flipH="1" flipV="1">
            <a:off x="6592168" y="3173339"/>
            <a:ext cx="589960" cy="170479"/>
            <a:chOff x="2532" y="1051"/>
            <a:chExt cx="893" cy="246"/>
          </a:xfrm>
        </p:grpSpPr>
        <p:grpSp>
          <p:nvGrpSpPr>
            <p:cNvPr id="4"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5"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18" name="17 Grupo"/>
          <p:cNvGrpSpPr/>
          <p:nvPr/>
        </p:nvGrpSpPr>
        <p:grpSpPr>
          <a:xfrm>
            <a:off x="251520" y="1340768"/>
            <a:ext cx="8496944" cy="4145084"/>
            <a:chOff x="251520" y="1340768"/>
            <a:chExt cx="8496944" cy="4145084"/>
          </a:xfrm>
        </p:grpSpPr>
        <p:sp>
          <p:nvSpPr>
            <p:cNvPr id="17" name="16 CuadroTexto"/>
            <p:cNvSpPr txBox="1"/>
            <p:nvPr/>
          </p:nvSpPr>
          <p:spPr>
            <a:xfrm>
              <a:off x="6012160" y="1340768"/>
              <a:ext cx="2736304" cy="4145084"/>
            </a:xfrm>
            <a:prstGeom prst="rect">
              <a:avLst/>
            </a:prstGeom>
            <a:solidFill>
              <a:schemeClr val="accent1"/>
            </a:solidFill>
            <a:ln w="28575">
              <a:noFill/>
            </a:ln>
          </p:spPr>
          <p:txBody>
            <a:bodyPr wrap="square" lIns="81636" tIns="40818" rIns="81636" bIns="40818" rtlCol="0">
              <a:spAutoFit/>
            </a:bodyPr>
            <a:lstStyle/>
            <a:p>
              <a:r>
                <a:rPr lang="es-ES" sz="2000" b="1" dirty="0" smtClean="0">
                  <a:solidFill>
                    <a:schemeClr val="bg1"/>
                  </a:solidFill>
                  <a:latin typeface="Bell MT" pitchFamily="18" charset="0"/>
                </a:rPr>
                <a:t>Superficie del paraje: </a:t>
              </a:r>
              <a:r>
                <a:rPr lang="es-ES" sz="2800" b="1" dirty="0" smtClean="0">
                  <a:solidFill>
                    <a:schemeClr val="bg1"/>
                  </a:solidFill>
                  <a:latin typeface="Bell MT" pitchFamily="18" charset="0"/>
                </a:rPr>
                <a:t>9.475 m2</a:t>
              </a:r>
            </a:p>
            <a:p>
              <a:endParaRPr lang="es-ES" sz="2000" b="1" dirty="0" smtClean="0">
                <a:solidFill>
                  <a:schemeClr val="bg1"/>
                </a:solidFill>
                <a:latin typeface="Bell MT" pitchFamily="18" charset="0"/>
              </a:endParaRPr>
            </a:p>
            <a:p>
              <a:r>
                <a:rPr lang="es-ES" sz="2000" b="1" dirty="0" smtClean="0">
                  <a:solidFill>
                    <a:schemeClr val="bg1"/>
                  </a:solidFill>
                  <a:latin typeface="Bell MT" pitchFamily="18" charset="0"/>
                </a:rPr>
                <a:t>Orientación: NW-SE</a:t>
              </a:r>
            </a:p>
            <a:p>
              <a:endParaRPr lang="es-ES" b="1" dirty="0" smtClean="0">
                <a:solidFill>
                  <a:schemeClr val="bg1"/>
                </a:solidFill>
                <a:latin typeface="Bell MT" pitchFamily="18" charset="0"/>
              </a:endParaRPr>
            </a:p>
            <a:p>
              <a:r>
                <a:rPr lang="es-ES" sz="1800" b="1" dirty="0" smtClean="0">
                  <a:solidFill>
                    <a:schemeClr val="bg1"/>
                  </a:solidFill>
                  <a:latin typeface="Bell MT" pitchFamily="18" charset="0"/>
                </a:rPr>
                <a:t>Incluye el Cerro sobre el que se asienta el Castillo de Sax.</a:t>
              </a:r>
            </a:p>
            <a:p>
              <a:endParaRPr lang="es-ES" sz="1800" b="1" dirty="0" smtClean="0">
                <a:solidFill>
                  <a:schemeClr val="bg1"/>
                </a:solidFill>
                <a:latin typeface="Bell MT" pitchFamily="18" charset="0"/>
              </a:endParaRPr>
            </a:p>
            <a:p>
              <a:r>
                <a:rPr lang="es-ES" sz="1800" b="1" dirty="0" smtClean="0">
                  <a:solidFill>
                    <a:schemeClr val="bg1"/>
                  </a:solidFill>
                  <a:latin typeface="Bell MT" pitchFamily="18" charset="0"/>
                </a:rPr>
                <a:t>Acceso N: Ronda del Castillo; S: Escaleras desde la Plaza de San Blas.</a:t>
              </a:r>
            </a:p>
            <a:p>
              <a:endParaRPr lang="es-ES" b="1" dirty="0">
                <a:latin typeface="Bell MT" pitchFamily="18" charset="0"/>
              </a:endParaRPr>
            </a:p>
          </p:txBody>
        </p:sp>
        <p:pic>
          <p:nvPicPr>
            <p:cNvPr id="3080" name="Picture 8"/>
            <p:cNvPicPr>
              <a:picLocks noChangeAspect="1" noChangeArrowheads="1"/>
            </p:cNvPicPr>
            <p:nvPr/>
          </p:nvPicPr>
          <p:blipFill>
            <a:blip r:embed="rId3" cstate="screen"/>
            <a:srcRect l="7383" t="18703" r="17314" b="11407"/>
            <a:stretch>
              <a:fillRect/>
            </a:stretch>
          </p:blipFill>
          <p:spPr bwMode="auto">
            <a:xfrm>
              <a:off x="251520" y="1340768"/>
              <a:ext cx="5607496" cy="3903257"/>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DE UN VISTAZO</a:t>
            </a:r>
          </a:p>
        </p:txBody>
      </p:sp>
      <p:grpSp>
        <p:nvGrpSpPr>
          <p:cNvPr id="3" name="Group 8"/>
          <p:cNvGrpSpPr>
            <a:grpSpLocks/>
          </p:cNvGrpSpPr>
          <p:nvPr/>
        </p:nvGrpSpPr>
        <p:grpSpPr bwMode="auto">
          <a:xfrm rot="20302575" flipH="1" flipV="1">
            <a:off x="6592168" y="3173339"/>
            <a:ext cx="589960" cy="170479"/>
            <a:chOff x="2532" y="1051"/>
            <a:chExt cx="893" cy="246"/>
          </a:xfrm>
        </p:grpSpPr>
        <p:grpSp>
          <p:nvGrpSpPr>
            <p:cNvPr id="4"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5"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 name="16 CuadroTexto"/>
          <p:cNvSpPr txBox="1"/>
          <p:nvPr/>
        </p:nvSpPr>
        <p:spPr>
          <a:xfrm>
            <a:off x="611560" y="1484784"/>
            <a:ext cx="2736304" cy="390210"/>
          </a:xfrm>
          <a:prstGeom prst="rect">
            <a:avLst/>
          </a:prstGeom>
          <a:solidFill>
            <a:schemeClr val="accent1"/>
          </a:solidFill>
          <a:ln w="28575">
            <a:noFill/>
          </a:ln>
        </p:spPr>
        <p:txBody>
          <a:bodyPr wrap="square" lIns="81636" tIns="40818" rIns="81636" bIns="40818" rtlCol="0">
            <a:spAutoFit/>
          </a:bodyPr>
          <a:lstStyle/>
          <a:p>
            <a:pPr algn="ctr"/>
            <a:r>
              <a:rPr lang="es-ES" sz="2000" b="1" dirty="0" smtClean="0">
                <a:solidFill>
                  <a:schemeClr val="bg1"/>
                </a:solidFill>
                <a:latin typeface="Bell MT" pitchFamily="18" charset="0"/>
              </a:rPr>
              <a:t>CULTURALES</a:t>
            </a:r>
            <a:endParaRPr lang="es-ES" b="1" dirty="0">
              <a:latin typeface="Bell MT" pitchFamily="18" charset="0"/>
            </a:endParaRPr>
          </a:p>
        </p:txBody>
      </p:sp>
      <p:sp>
        <p:nvSpPr>
          <p:cNvPr id="18" name="17 CuadroTexto"/>
          <p:cNvSpPr txBox="1"/>
          <p:nvPr/>
        </p:nvSpPr>
        <p:spPr>
          <a:xfrm>
            <a:off x="539552" y="980728"/>
            <a:ext cx="2160240" cy="360040"/>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VALORES</a:t>
            </a:r>
          </a:p>
        </p:txBody>
      </p:sp>
      <p:grpSp>
        <p:nvGrpSpPr>
          <p:cNvPr id="32" name="31 Grupo"/>
          <p:cNvGrpSpPr/>
          <p:nvPr/>
        </p:nvGrpSpPr>
        <p:grpSpPr>
          <a:xfrm>
            <a:off x="755576" y="2060848"/>
            <a:ext cx="7560840" cy="3713030"/>
            <a:chOff x="755576" y="2060848"/>
            <a:chExt cx="7560840" cy="3713030"/>
          </a:xfrm>
        </p:grpSpPr>
        <p:pic>
          <p:nvPicPr>
            <p:cNvPr id="2050" name="Picture 2"/>
            <p:cNvPicPr>
              <a:picLocks noChangeAspect="1" noChangeArrowheads="1"/>
            </p:cNvPicPr>
            <p:nvPr/>
          </p:nvPicPr>
          <p:blipFill>
            <a:blip r:embed="rId3" cstate="screen"/>
            <a:srcRect/>
            <a:stretch>
              <a:fillRect/>
            </a:stretch>
          </p:blipFill>
          <p:spPr bwMode="auto">
            <a:xfrm>
              <a:off x="755576" y="2060848"/>
              <a:ext cx="2376264" cy="3170216"/>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4" cstate="screen"/>
            <a:srcRect/>
            <a:stretch>
              <a:fillRect/>
            </a:stretch>
          </p:blipFill>
          <p:spPr bwMode="auto">
            <a:xfrm>
              <a:off x="3563888" y="2093572"/>
              <a:ext cx="4752528" cy="3135628"/>
            </a:xfrm>
            <a:prstGeom prst="rect">
              <a:avLst/>
            </a:prstGeom>
            <a:ln>
              <a:noFill/>
            </a:ln>
            <a:effectLst>
              <a:outerShdw blurRad="292100" dist="139700" dir="2700000" algn="tl" rotWithShape="0">
                <a:srgbClr val="333333">
                  <a:alpha val="65000"/>
                </a:srgbClr>
              </a:outerShdw>
            </a:effectLst>
          </p:spPr>
        </p:pic>
        <p:sp>
          <p:nvSpPr>
            <p:cNvPr id="29" name="28 CuadroTexto"/>
            <p:cNvSpPr txBox="1"/>
            <p:nvPr/>
          </p:nvSpPr>
          <p:spPr>
            <a:xfrm>
              <a:off x="3347864" y="5445224"/>
              <a:ext cx="2736304"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Pozo de Nieve. s. XVIII</a:t>
              </a:r>
              <a:endParaRPr lang="es-ES" b="1" dirty="0">
                <a:latin typeface="Bell MT" pitchFamily="18" charset="0"/>
              </a:endParaRPr>
            </a:p>
          </p:txBody>
        </p:sp>
      </p:grpSp>
      <p:grpSp>
        <p:nvGrpSpPr>
          <p:cNvPr id="36" name="35 Grupo"/>
          <p:cNvGrpSpPr/>
          <p:nvPr/>
        </p:nvGrpSpPr>
        <p:grpSpPr>
          <a:xfrm>
            <a:off x="539552" y="1988840"/>
            <a:ext cx="8179108" cy="4016712"/>
            <a:chOff x="495680" y="2276872"/>
            <a:chExt cx="8179108" cy="4016712"/>
          </a:xfrm>
        </p:grpSpPr>
        <p:sp>
          <p:nvSpPr>
            <p:cNvPr id="31" name="30 CuadroTexto"/>
            <p:cNvSpPr txBox="1"/>
            <p:nvPr/>
          </p:nvSpPr>
          <p:spPr>
            <a:xfrm>
              <a:off x="2007848" y="5964930"/>
              <a:ext cx="5400600"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Castillo (BIC). Torre Almohade s. XII, y Cristiana s. XIV</a:t>
              </a:r>
              <a:endParaRPr lang="es-ES" b="1" dirty="0">
                <a:latin typeface="Bell MT" pitchFamily="18" charset="0"/>
              </a:endParaRPr>
            </a:p>
          </p:txBody>
        </p:sp>
        <p:pic>
          <p:nvPicPr>
            <p:cNvPr id="2054" name="Picture 6"/>
            <p:cNvPicPr preferRelativeResize="0">
              <a:picLocks noChangeArrowheads="1"/>
            </p:cNvPicPr>
            <p:nvPr/>
          </p:nvPicPr>
          <p:blipFill>
            <a:blip r:embed="rId5" cstate="screen"/>
            <a:srcRect/>
            <a:stretch>
              <a:fillRect/>
            </a:stretch>
          </p:blipFill>
          <p:spPr bwMode="auto">
            <a:xfrm>
              <a:off x="5938484" y="2278616"/>
              <a:ext cx="2736304" cy="3686400"/>
            </a:xfrm>
            <a:prstGeom prst="rect">
              <a:avLst/>
            </a:prstGeom>
            <a:ln>
              <a:noFill/>
            </a:ln>
            <a:effectLst>
              <a:outerShdw blurRad="292100" dist="139700" dir="2700000" algn="tl" rotWithShape="0">
                <a:srgbClr val="333333">
                  <a:alpha val="65000"/>
                </a:srgbClr>
              </a:outerShdw>
            </a:effectLst>
          </p:spPr>
        </p:pic>
        <p:pic>
          <p:nvPicPr>
            <p:cNvPr id="2055" name="Picture 7"/>
            <p:cNvPicPr>
              <a:picLocks noChangeAspect="1" noChangeArrowheads="1"/>
            </p:cNvPicPr>
            <p:nvPr/>
          </p:nvPicPr>
          <p:blipFill>
            <a:blip r:embed="rId6" cstate="screen"/>
            <a:srcRect/>
            <a:stretch>
              <a:fillRect/>
            </a:stretch>
          </p:blipFill>
          <p:spPr bwMode="auto">
            <a:xfrm>
              <a:off x="3203848" y="2276872"/>
              <a:ext cx="2736304" cy="3685634"/>
            </a:xfrm>
            <a:prstGeom prst="rect">
              <a:avLst/>
            </a:prstGeom>
            <a:ln>
              <a:noFill/>
            </a:ln>
            <a:effectLst>
              <a:outerShdw blurRad="292100" dist="139700" dir="2700000" algn="tl" rotWithShape="0">
                <a:srgbClr val="333333">
                  <a:alpha val="65000"/>
                </a:srgbClr>
              </a:outerShdw>
            </a:effectLst>
          </p:spPr>
        </p:pic>
        <p:pic>
          <p:nvPicPr>
            <p:cNvPr id="2056" name="Picture 8"/>
            <p:cNvPicPr preferRelativeResize="0">
              <a:picLocks noChangeArrowheads="1"/>
            </p:cNvPicPr>
            <p:nvPr/>
          </p:nvPicPr>
          <p:blipFill>
            <a:blip r:embed="rId7" cstate="screen"/>
            <a:srcRect/>
            <a:stretch>
              <a:fillRect/>
            </a:stretch>
          </p:blipFill>
          <p:spPr bwMode="auto">
            <a:xfrm>
              <a:off x="495680" y="2276872"/>
              <a:ext cx="2736000" cy="3686400"/>
            </a:xfrm>
            <a:prstGeom prst="rect">
              <a:avLst/>
            </a:prstGeom>
            <a:ln>
              <a:noFill/>
            </a:ln>
            <a:effectLst>
              <a:outerShdw blurRad="292100" dist="139700" dir="2700000" algn="tl" rotWithShape="0">
                <a:srgbClr val="333333">
                  <a:alpha val="65000"/>
                </a:srgbClr>
              </a:outerShdw>
            </a:effectLst>
          </p:spPr>
        </p:pic>
      </p:grpSp>
      <p:grpSp>
        <p:nvGrpSpPr>
          <p:cNvPr id="41" name="40 Grupo"/>
          <p:cNvGrpSpPr/>
          <p:nvPr/>
        </p:nvGrpSpPr>
        <p:grpSpPr>
          <a:xfrm>
            <a:off x="755576" y="2348880"/>
            <a:ext cx="7848448" cy="2992950"/>
            <a:chOff x="1044032" y="2924944"/>
            <a:chExt cx="7848448" cy="2992950"/>
          </a:xfrm>
        </p:grpSpPr>
        <p:pic>
          <p:nvPicPr>
            <p:cNvPr id="2058" name="Picture 10"/>
            <p:cNvPicPr>
              <a:picLocks noChangeAspect="1" noChangeArrowheads="1"/>
            </p:cNvPicPr>
            <p:nvPr/>
          </p:nvPicPr>
          <p:blipFill>
            <a:blip r:embed="rId8" cstate="screen"/>
            <a:srcRect/>
            <a:stretch>
              <a:fillRect/>
            </a:stretch>
          </p:blipFill>
          <p:spPr bwMode="auto">
            <a:xfrm>
              <a:off x="4932464" y="2924944"/>
              <a:ext cx="3816424" cy="2520280"/>
            </a:xfrm>
            <a:prstGeom prst="rect">
              <a:avLst/>
            </a:prstGeom>
            <a:ln>
              <a:noFill/>
            </a:ln>
            <a:effectLst>
              <a:outerShdw blurRad="292100" dist="139700" dir="2700000" algn="tl" rotWithShape="0">
                <a:srgbClr val="333333">
                  <a:alpha val="65000"/>
                </a:srgbClr>
              </a:outerShdw>
            </a:effectLst>
          </p:spPr>
        </p:pic>
        <p:sp>
          <p:nvSpPr>
            <p:cNvPr id="39" name="38 CuadroTexto"/>
            <p:cNvSpPr txBox="1"/>
            <p:nvPr/>
          </p:nvSpPr>
          <p:spPr>
            <a:xfrm>
              <a:off x="1619672" y="5589240"/>
              <a:ext cx="7272808"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Muro megalítico y horno. Yacimiento de la  Edad de Bronce. II milenio AC.</a:t>
              </a:r>
              <a:endParaRPr lang="es-ES" b="1" dirty="0">
                <a:latin typeface="Bell MT" pitchFamily="18" charset="0"/>
              </a:endParaRPr>
            </a:p>
          </p:txBody>
        </p:sp>
        <p:pic>
          <p:nvPicPr>
            <p:cNvPr id="2059" name="Picture 11"/>
            <p:cNvPicPr preferRelativeResize="0">
              <a:picLocks noChangeArrowheads="1"/>
            </p:cNvPicPr>
            <p:nvPr/>
          </p:nvPicPr>
          <p:blipFill>
            <a:blip r:embed="rId9" cstate="screen"/>
            <a:srcRect/>
            <a:stretch>
              <a:fillRect/>
            </a:stretch>
          </p:blipFill>
          <p:spPr bwMode="auto">
            <a:xfrm>
              <a:off x="1044032" y="2955028"/>
              <a:ext cx="3816000" cy="25200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1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DE UN VISTAZO</a:t>
            </a: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 name="16 CuadroTexto"/>
          <p:cNvSpPr txBox="1"/>
          <p:nvPr/>
        </p:nvSpPr>
        <p:spPr>
          <a:xfrm>
            <a:off x="611560" y="1484784"/>
            <a:ext cx="2736304" cy="390210"/>
          </a:xfrm>
          <a:prstGeom prst="rect">
            <a:avLst/>
          </a:prstGeom>
          <a:solidFill>
            <a:schemeClr val="accent1"/>
          </a:solidFill>
          <a:ln w="28575">
            <a:noFill/>
          </a:ln>
        </p:spPr>
        <p:txBody>
          <a:bodyPr wrap="square" lIns="81636" tIns="40818" rIns="81636" bIns="40818" rtlCol="0">
            <a:spAutoFit/>
          </a:bodyPr>
          <a:lstStyle/>
          <a:p>
            <a:pPr algn="ctr"/>
            <a:r>
              <a:rPr lang="es-ES" sz="2000" b="1" dirty="0" smtClean="0">
                <a:solidFill>
                  <a:schemeClr val="bg1"/>
                </a:solidFill>
                <a:latin typeface="Bell MT" pitchFamily="18" charset="0"/>
              </a:rPr>
              <a:t>NATURALES</a:t>
            </a:r>
            <a:endParaRPr lang="es-ES" b="1" dirty="0">
              <a:latin typeface="Bell MT" pitchFamily="18" charset="0"/>
            </a:endParaRPr>
          </a:p>
        </p:txBody>
      </p:sp>
      <p:sp>
        <p:nvSpPr>
          <p:cNvPr id="18" name="17 CuadroTexto"/>
          <p:cNvSpPr txBox="1"/>
          <p:nvPr/>
        </p:nvSpPr>
        <p:spPr>
          <a:xfrm>
            <a:off x="539552" y="980728"/>
            <a:ext cx="2160240" cy="360040"/>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VALORES</a:t>
            </a:r>
          </a:p>
        </p:txBody>
      </p:sp>
      <p:grpSp>
        <p:nvGrpSpPr>
          <p:cNvPr id="24" name="23 Grupo"/>
          <p:cNvGrpSpPr/>
          <p:nvPr/>
        </p:nvGrpSpPr>
        <p:grpSpPr>
          <a:xfrm>
            <a:off x="539552" y="2060848"/>
            <a:ext cx="8328925" cy="3537656"/>
            <a:chOff x="611560" y="2204864"/>
            <a:chExt cx="8328925" cy="3537656"/>
          </a:xfrm>
        </p:grpSpPr>
        <p:sp>
          <p:nvSpPr>
            <p:cNvPr id="20" name="19 CuadroTexto"/>
            <p:cNvSpPr txBox="1"/>
            <p:nvPr/>
          </p:nvSpPr>
          <p:spPr>
            <a:xfrm>
              <a:off x="611560" y="2204864"/>
              <a:ext cx="4248472" cy="3006311"/>
            </a:xfrm>
            <a:prstGeom prst="rect">
              <a:avLst/>
            </a:prstGeom>
            <a:gradFill>
              <a:gsLst>
                <a:gs pos="0">
                  <a:srgbClr val="92D050"/>
                </a:gs>
                <a:gs pos="50000">
                  <a:srgbClr val="9CB86E"/>
                </a:gs>
                <a:gs pos="100000">
                  <a:srgbClr val="156B13"/>
                </a:gs>
              </a:gsLst>
              <a:lin ang="16200000" scaled="0"/>
            </a:gra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lIns="81636" tIns="40818" rIns="81636" bIns="40818" rtlCol="0">
              <a:spAutoFit/>
            </a:bodyPr>
            <a:lstStyle/>
            <a:p>
              <a:r>
                <a:rPr lang="es-ES" sz="1800" b="1" dirty="0" smtClean="0">
                  <a:latin typeface="Bell MT" pitchFamily="18" charset="0"/>
                </a:rPr>
                <a:t>INTERÉS BOTÁNICO</a:t>
              </a:r>
            </a:p>
            <a:p>
              <a:pPr>
                <a:buFont typeface="Arial" pitchFamily="34" charset="0"/>
                <a:buChar char="•"/>
              </a:pPr>
              <a:r>
                <a:rPr lang="es-ES" sz="1800" b="1" dirty="0" smtClean="0">
                  <a:solidFill>
                    <a:schemeClr val="bg1"/>
                  </a:solidFill>
                  <a:latin typeface="Bell MT" pitchFamily="18" charset="0"/>
                </a:rPr>
                <a:t> Elevada diversidad: </a:t>
              </a:r>
              <a:r>
                <a:rPr lang="es-ES" sz="2400" b="1" dirty="0" smtClean="0">
                  <a:solidFill>
                    <a:schemeClr val="bg1"/>
                  </a:solidFill>
                  <a:latin typeface="Bell MT" pitchFamily="18" charset="0"/>
                </a:rPr>
                <a:t>226</a:t>
              </a:r>
              <a:r>
                <a:rPr lang="es-ES" sz="1800" b="1" dirty="0" smtClean="0">
                  <a:solidFill>
                    <a:schemeClr val="bg1"/>
                  </a:solidFill>
                  <a:latin typeface="Bell MT" pitchFamily="18" charset="0"/>
                </a:rPr>
                <a:t> especies de flora; </a:t>
              </a:r>
              <a:r>
                <a:rPr lang="es-ES" sz="2400" b="1" dirty="0" smtClean="0">
                  <a:solidFill>
                    <a:schemeClr val="bg1"/>
                  </a:solidFill>
                  <a:latin typeface="Bell MT" pitchFamily="18" charset="0"/>
                </a:rPr>
                <a:t>23</a:t>
              </a:r>
              <a:r>
                <a:rPr lang="es-ES" sz="1800" b="1" dirty="0" smtClean="0">
                  <a:solidFill>
                    <a:schemeClr val="bg1"/>
                  </a:solidFill>
                  <a:latin typeface="Bell MT" pitchFamily="18" charset="0"/>
                </a:rPr>
                <a:t> comunidades vegetales. </a:t>
              </a:r>
            </a:p>
            <a:p>
              <a:pPr>
                <a:buFont typeface="Arial" pitchFamily="34" charset="0"/>
                <a:buChar char="•"/>
              </a:pPr>
              <a:r>
                <a:rPr lang="es-ES" sz="1800" b="1" dirty="0" smtClean="0">
                  <a:solidFill>
                    <a:schemeClr val="bg1"/>
                  </a:solidFill>
                  <a:latin typeface="Bell MT" pitchFamily="18" charset="0"/>
                </a:rPr>
                <a:t>Alta </a:t>
              </a:r>
              <a:r>
                <a:rPr lang="es-ES" sz="1800" b="1" dirty="0" err="1" smtClean="0">
                  <a:solidFill>
                    <a:schemeClr val="bg1"/>
                  </a:solidFill>
                  <a:latin typeface="Bell MT" pitchFamily="18" charset="0"/>
                </a:rPr>
                <a:t>endemicidad</a:t>
              </a:r>
              <a:r>
                <a:rPr lang="es-ES" sz="1800" b="1" dirty="0" smtClean="0">
                  <a:solidFill>
                    <a:schemeClr val="bg1"/>
                  </a:solidFill>
                  <a:latin typeface="Bell MT" pitchFamily="18" charset="0"/>
                </a:rPr>
                <a:t> : </a:t>
              </a:r>
              <a:r>
                <a:rPr lang="es-ES" sz="2400" b="1" dirty="0" smtClean="0">
                  <a:solidFill>
                    <a:schemeClr val="bg1"/>
                  </a:solidFill>
                  <a:latin typeface="Bell MT" pitchFamily="18" charset="0"/>
                </a:rPr>
                <a:t>25</a:t>
              </a:r>
              <a:r>
                <a:rPr lang="es-ES" sz="1800" b="1" dirty="0" smtClean="0">
                  <a:solidFill>
                    <a:schemeClr val="bg1"/>
                  </a:solidFill>
                  <a:latin typeface="Bell MT" pitchFamily="18" charset="0"/>
                </a:rPr>
                <a:t> Endemismos (11,06%)</a:t>
              </a:r>
            </a:p>
            <a:p>
              <a:pPr>
                <a:buFont typeface="Arial" pitchFamily="34" charset="0"/>
                <a:buChar char="•"/>
              </a:pPr>
              <a:r>
                <a:rPr lang="es-ES" sz="1800" b="1" dirty="0" smtClean="0">
                  <a:solidFill>
                    <a:schemeClr val="bg1"/>
                  </a:solidFill>
                  <a:latin typeface="Bell MT" pitchFamily="18" charset="0"/>
                </a:rPr>
                <a:t> </a:t>
              </a:r>
              <a:r>
                <a:rPr lang="es-ES" sz="2400" b="1" dirty="0" smtClean="0">
                  <a:solidFill>
                    <a:schemeClr val="bg1"/>
                  </a:solidFill>
                  <a:latin typeface="Bell MT" pitchFamily="18" charset="0"/>
                </a:rPr>
                <a:t>9</a:t>
              </a:r>
              <a:r>
                <a:rPr lang="es-ES" sz="1800" b="1" dirty="0" smtClean="0">
                  <a:solidFill>
                    <a:schemeClr val="bg1"/>
                  </a:solidFill>
                  <a:latin typeface="Bell MT" pitchFamily="18" charset="0"/>
                </a:rPr>
                <a:t> Hábitats de Interés Comunitario (Directiva Hábitats); </a:t>
              </a:r>
              <a:r>
                <a:rPr lang="es-ES" sz="2400" b="1" dirty="0" smtClean="0">
                  <a:solidFill>
                    <a:schemeClr val="bg1"/>
                  </a:solidFill>
                  <a:latin typeface="Bell MT" pitchFamily="18" charset="0"/>
                </a:rPr>
                <a:t>4</a:t>
              </a:r>
              <a:r>
                <a:rPr lang="es-ES" sz="1800" b="1" dirty="0" smtClean="0">
                  <a:solidFill>
                    <a:schemeClr val="bg1"/>
                  </a:solidFill>
                  <a:latin typeface="Bell MT" pitchFamily="18" charset="0"/>
                </a:rPr>
                <a:t> de Conservación Prioritaria.</a:t>
              </a:r>
            </a:p>
            <a:p>
              <a:endParaRPr lang="es-ES" dirty="0" smtClean="0">
                <a:latin typeface="Bell MT" pitchFamily="18" charset="0"/>
              </a:endParaRPr>
            </a:p>
          </p:txBody>
        </p:sp>
        <p:pic>
          <p:nvPicPr>
            <p:cNvPr id="21" name="20 Imagen" descr="PICT0004 (2).JPG"/>
            <p:cNvPicPr>
              <a:picLocks noChangeAspect="1"/>
            </p:cNvPicPr>
            <p:nvPr/>
          </p:nvPicPr>
          <p:blipFill>
            <a:blip r:embed="rId3" cstate="screen"/>
            <a:stretch>
              <a:fillRect/>
            </a:stretch>
          </p:blipFill>
          <p:spPr>
            <a:xfrm>
              <a:off x="4908037" y="2204864"/>
              <a:ext cx="4032448" cy="3024336"/>
            </a:xfrm>
            <a:prstGeom prst="rect">
              <a:avLst/>
            </a:prstGeom>
            <a:ln>
              <a:noFill/>
            </a:ln>
            <a:effectLst>
              <a:outerShdw blurRad="292100" dist="139700" dir="2700000" algn="tl" rotWithShape="0">
                <a:srgbClr val="333333">
                  <a:alpha val="65000"/>
                </a:srgbClr>
              </a:outerShdw>
            </a:effectLst>
          </p:spPr>
        </p:pic>
        <p:sp>
          <p:nvSpPr>
            <p:cNvPr id="22" name="21 CuadroTexto"/>
            <p:cNvSpPr txBox="1"/>
            <p:nvPr/>
          </p:nvSpPr>
          <p:spPr>
            <a:xfrm>
              <a:off x="5868144" y="5229200"/>
              <a:ext cx="2232248" cy="513320"/>
            </a:xfrm>
            <a:prstGeom prst="rect">
              <a:avLst/>
            </a:prstGeom>
            <a:noFill/>
            <a:ln w="28575">
              <a:noFill/>
            </a:ln>
          </p:spPr>
          <p:txBody>
            <a:bodyPr wrap="square" lIns="81636" tIns="40818" rIns="81636" bIns="40818" rtlCol="0">
              <a:spAutoFit/>
            </a:bodyPr>
            <a:lstStyle/>
            <a:p>
              <a:r>
                <a:rPr lang="es-ES" sz="1400" b="1" dirty="0" smtClean="0">
                  <a:latin typeface="Bell MT" pitchFamily="18" charset="0"/>
                </a:rPr>
                <a:t>Zapatitos de la Virgen (</a:t>
              </a:r>
              <a:r>
                <a:rPr lang="es-ES" sz="1400" b="1" i="1" dirty="0" err="1" smtClean="0">
                  <a:latin typeface="Bell MT" pitchFamily="18" charset="0"/>
                </a:rPr>
                <a:t>Sarcocapnos</a:t>
              </a:r>
              <a:r>
                <a:rPr lang="es-ES" sz="1400" b="1" i="1" dirty="0" smtClean="0">
                  <a:latin typeface="Bell MT" pitchFamily="18" charset="0"/>
                </a:rPr>
                <a:t> </a:t>
              </a:r>
              <a:r>
                <a:rPr lang="es-ES" sz="1400" b="1" i="1" dirty="0" err="1" smtClean="0">
                  <a:latin typeface="Bell MT" pitchFamily="18" charset="0"/>
                </a:rPr>
                <a:t>saetabensis</a:t>
              </a:r>
              <a:r>
                <a:rPr lang="es-ES" sz="1400" b="1" dirty="0" smtClean="0">
                  <a:latin typeface="Bell MT" pitchFamily="18" charset="0"/>
                </a:rPr>
                <a:t>)</a:t>
              </a:r>
              <a:endParaRPr lang="es-ES" sz="1400" b="1" dirty="0">
                <a:latin typeface="Bell MT" pitchFamily="18" charset="0"/>
              </a:endParaRPr>
            </a:p>
          </p:txBody>
        </p:sp>
      </p:grpSp>
      <p:grpSp>
        <p:nvGrpSpPr>
          <p:cNvPr id="30" name="29 Grupo"/>
          <p:cNvGrpSpPr/>
          <p:nvPr/>
        </p:nvGrpSpPr>
        <p:grpSpPr>
          <a:xfrm>
            <a:off x="611560" y="2339035"/>
            <a:ext cx="8352928" cy="2746149"/>
            <a:chOff x="611560" y="2492896"/>
            <a:chExt cx="8352928" cy="2746149"/>
          </a:xfrm>
        </p:grpSpPr>
        <p:sp>
          <p:nvSpPr>
            <p:cNvPr id="23" name="22 CuadroTexto"/>
            <p:cNvSpPr txBox="1"/>
            <p:nvPr/>
          </p:nvSpPr>
          <p:spPr>
            <a:xfrm>
              <a:off x="3995936" y="3140968"/>
              <a:ext cx="4968552" cy="1282762"/>
            </a:xfrm>
            <a:prstGeom prst="rect">
              <a:avLst/>
            </a:prstGeom>
            <a:gradFill>
              <a:gsLst>
                <a:gs pos="0">
                  <a:srgbClr val="92D050"/>
                </a:gs>
                <a:gs pos="50000">
                  <a:srgbClr val="9CB86E"/>
                </a:gs>
                <a:gs pos="100000">
                  <a:srgbClr val="156B13"/>
                </a:gs>
              </a:gsLst>
              <a:lin ang="16200000" scaled="0"/>
            </a:gra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lIns="81636" tIns="40818" rIns="81636" bIns="40818" rtlCol="0">
              <a:spAutoFit/>
            </a:bodyPr>
            <a:lstStyle/>
            <a:p>
              <a:pPr>
                <a:buFont typeface="Arial" pitchFamily="34" charset="0"/>
                <a:buChar char="•"/>
              </a:pPr>
              <a:r>
                <a:rPr lang="es-ES" sz="1800" b="1" dirty="0" smtClean="0">
                  <a:solidFill>
                    <a:schemeClr val="bg1"/>
                  </a:solidFill>
                  <a:latin typeface="Bell MT" pitchFamily="18" charset="0"/>
                </a:rPr>
                <a:t>En una superficie menor a 10 hectáreas se encuentran el 46% de las especies catalogadas de Sax y el </a:t>
              </a:r>
              <a:r>
                <a:rPr lang="es-ES" sz="2400" b="1" dirty="0" smtClean="0">
                  <a:solidFill>
                    <a:schemeClr val="accent3">
                      <a:lumMod val="50000"/>
                    </a:schemeClr>
                  </a:solidFill>
                  <a:latin typeface="Bell MT" pitchFamily="18" charset="0"/>
                </a:rPr>
                <a:t>19% </a:t>
              </a:r>
              <a:r>
                <a:rPr lang="es-ES" sz="1800" b="1" dirty="0" smtClean="0">
                  <a:solidFill>
                    <a:schemeClr val="bg1"/>
                  </a:solidFill>
                  <a:latin typeface="Bell MT" pitchFamily="18" charset="0"/>
                </a:rPr>
                <a:t>de las especies de flora de todo el Alto Vinalopó.</a:t>
              </a:r>
              <a:endParaRPr lang="es-ES" dirty="0" smtClean="0">
                <a:latin typeface="Bell MT" pitchFamily="18" charset="0"/>
              </a:endParaRPr>
            </a:p>
          </p:txBody>
        </p:sp>
        <p:pic>
          <p:nvPicPr>
            <p:cNvPr id="25" name="24 Imagen" descr="polipodio.JPG"/>
            <p:cNvPicPr>
              <a:picLocks noChangeAspect="1"/>
            </p:cNvPicPr>
            <p:nvPr/>
          </p:nvPicPr>
          <p:blipFill>
            <a:blip r:embed="rId4" cstate="screen"/>
            <a:stretch>
              <a:fillRect/>
            </a:stretch>
          </p:blipFill>
          <p:spPr>
            <a:xfrm>
              <a:off x="611560" y="2492896"/>
              <a:ext cx="3240360" cy="2430270"/>
            </a:xfrm>
            <a:prstGeom prst="rect">
              <a:avLst/>
            </a:prstGeom>
            <a:ln>
              <a:noFill/>
            </a:ln>
            <a:effectLst>
              <a:outerShdw blurRad="292100" dist="139700" dir="2700000" algn="tl" rotWithShape="0">
                <a:srgbClr val="333333">
                  <a:alpha val="65000"/>
                </a:srgbClr>
              </a:outerShdw>
            </a:effectLst>
          </p:spPr>
        </p:pic>
        <p:sp>
          <p:nvSpPr>
            <p:cNvPr id="26" name="25 CuadroTexto"/>
            <p:cNvSpPr txBox="1"/>
            <p:nvPr/>
          </p:nvSpPr>
          <p:spPr>
            <a:xfrm>
              <a:off x="683568" y="4941168"/>
              <a:ext cx="3240360" cy="297877"/>
            </a:xfrm>
            <a:prstGeom prst="rect">
              <a:avLst/>
            </a:prstGeom>
            <a:noFill/>
            <a:ln w="28575">
              <a:noFill/>
            </a:ln>
          </p:spPr>
          <p:txBody>
            <a:bodyPr wrap="square" lIns="81636" tIns="40818" rIns="81636" bIns="40818" rtlCol="0">
              <a:spAutoFit/>
            </a:bodyPr>
            <a:lstStyle/>
            <a:p>
              <a:r>
                <a:rPr lang="es-ES" sz="1400" b="1" dirty="0" smtClean="0">
                  <a:latin typeface="Bell MT" pitchFamily="18" charset="0"/>
                </a:rPr>
                <a:t>Polipodio(</a:t>
              </a:r>
              <a:r>
                <a:rPr lang="es-ES" sz="1400" b="1" i="1" dirty="0" err="1" smtClean="0">
                  <a:latin typeface="Bell MT" pitchFamily="18" charset="0"/>
                </a:rPr>
                <a:t>Polypodium</a:t>
              </a:r>
              <a:r>
                <a:rPr lang="es-ES" sz="1400" b="1" i="1" dirty="0" smtClean="0">
                  <a:latin typeface="Bell MT" pitchFamily="18" charset="0"/>
                </a:rPr>
                <a:t> </a:t>
              </a:r>
              <a:r>
                <a:rPr lang="es-ES" sz="1400" b="1" i="1" dirty="0" err="1" smtClean="0">
                  <a:latin typeface="Bell MT" pitchFamily="18" charset="0"/>
                </a:rPr>
                <a:t>cambricum</a:t>
              </a:r>
              <a:r>
                <a:rPr lang="es-ES" sz="1400" b="1" dirty="0" smtClean="0">
                  <a:latin typeface="Bell MT" pitchFamily="18" charset="0"/>
                </a:rPr>
                <a:t>)</a:t>
              </a:r>
              <a:endParaRPr lang="es-ES" sz="1400" b="1" dirty="0">
                <a:latin typeface="Bell MT" pitchFamily="18" charset="0"/>
              </a:endParaRPr>
            </a:p>
          </p:txBody>
        </p:sp>
      </p:grpSp>
      <p:grpSp>
        <p:nvGrpSpPr>
          <p:cNvPr id="35" name="34 Grupo"/>
          <p:cNvGrpSpPr/>
          <p:nvPr/>
        </p:nvGrpSpPr>
        <p:grpSpPr>
          <a:xfrm>
            <a:off x="179512" y="2347139"/>
            <a:ext cx="8568952" cy="3314109"/>
            <a:chOff x="395536" y="2636912"/>
            <a:chExt cx="8568952" cy="3314109"/>
          </a:xfrm>
        </p:grpSpPr>
        <p:sp>
          <p:nvSpPr>
            <p:cNvPr id="27" name="26 CuadroTexto"/>
            <p:cNvSpPr txBox="1"/>
            <p:nvPr/>
          </p:nvSpPr>
          <p:spPr>
            <a:xfrm>
              <a:off x="611560" y="5314590"/>
              <a:ext cx="2088232" cy="636431"/>
            </a:xfrm>
            <a:prstGeom prst="rect">
              <a:avLst/>
            </a:prstGeom>
            <a:gradFill>
              <a:gsLst>
                <a:gs pos="0">
                  <a:srgbClr val="92D050"/>
                </a:gs>
                <a:gs pos="50000">
                  <a:srgbClr val="9CB86E"/>
                </a:gs>
                <a:gs pos="100000">
                  <a:srgbClr val="156B13"/>
                </a:gs>
              </a:gsLst>
              <a:lin ang="16200000" scaled="0"/>
            </a:gra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lIns="81636" tIns="40818" rIns="81636" bIns="40818" rtlCol="0">
              <a:spAutoFit/>
            </a:bodyPr>
            <a:lstStyle/>
            <a:p>
              <a:r>
                <a:rPr lang="es-ES" sz="1800" b="1" dirty="0" smtClean="0">
                  <a:solidFill>
                    <a:schemeClr val="bg1"/>
                  </a:solidFill>
                  <a:latin typeface="Bell MT" pitchFamily="18" charset="0"/>
                </a:rPr>
                <a:t>COMUNIDADES DE ROCA</a:t>
              </a:r>
              <a:endParaRPr lang="es-ES" dirty="0" smtClean="0">
                <a:latin typeface="Bell MT" pitchFamily="18" charset="0"/>
              </a:endParaRPr>
            </a:p>
          </p:txBody>
        </p:sp>
        <p:sp>
          <p:nvSpPr>
            <p:cNvPr id="28" name="27 CuadroTexto"/>
            <p:cNvSpPr txBox="1"/>
            <p:nvPr/>
          </p:nvSpPr>
          <p:spPr>
            <a:xfrm>
              <a:off x="3851920" y="5301208"/>
              <a:ext cx="2088232" cy="636431"/>
            </a:xfrm>
            <a:prstGeom prst="rect">
              <a:avLst/>
            </a:prstGeom>
            <a:gradFill>
              <a:gsLst>
                <a:gs pos="0">
                  <a:srgbClr val="92D050"/>
                </a:gs>
                <a:gs pos="50000">
                  <a:srgbClr val="9CB86E"/>
                </a:gs>
                <a:gs pos="100000">
                  <a:srgbClr val="156B13"/>
                </a:gs>
              </a:gsLst>
              <a:lin ang="16200000" scaled="0"/>
            </a:gra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lIns="81636" tIns="40818" rIns="81636" bIns="40818" rtlCol="0">
              <a:spAutoFit/>
            </a:bodyPr>
            <a:lstStyle/>
            <a:p>
              <a:r>
                <a:rPr lang="es-ES" sz="1800" b="1" dirty="0" smtClean="0">
                  <a:solidFill>
                    <a:schemeClr val="bg1"/>
                  </a:solidFill>
                  <a:latin typeface="Bell MT" pitchFamily="18" charset="0"/>
                </a:rPr>
                <a:t>COMUNIDADES DE YESO</a:t>
              </a:r>
              <a:endParaRPr lang="es-ES" dirty="0" smtClean="0">
                <a:latin typeface="Bell MT" pitchFamily="18" charset="0"/>
              </a:endParaRPr>
            </a:p>
          </p:txBody>
        </p:sp>
        <p:sp>
          <p:nvSpPr>
            <p:cNvPr id="29" name="28 CuadroTexto"/>
            <p:cNvSpPr txBox="1"/>
            <p:nvPr/>
          </p:nvSpPr>
          <p:spPr>
            <a:xfrm>
              <a:off x="6876256" y="5301208"/>
              <a:ext cx="2088232" cy="636431"/>
            </a:xfrm>
            <a:prstGeom prst="rect">
              <a:avLst/>
            </a:prstGeom>
            <a:gradFill>
              <a:gsLst>
                <a:gs pos="0">
                  <a:srgbClr val="92D050"/>
                </a:gs>
                <a:gs pos="50000">
                  <a:srgbClr val="9CB86E"/>
                </a:gs>
                <a:gs pos="100000">
                  <a:srgbClr val="156B13"/>
                </a:gs>
              </a:gsLst>
              <a:lin ang="16200000" scaled="0"/>
            </a:gra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lIns="81636" tIns="40818" rIns="81636" bIns="40818" rtlCol="0">
              <a:spAutoFit/>
            </a:bodyPr>
            <a:lstStyle/>
            <a:p>
              <a:r>
                <a:rPr lang="es-ES" sz="1800" b="1" dirty="0" smtClean="0">
                  <a:solidFill>
                    <a:schemeClr val="bg1"/>
                  </a:solidFill>
                  <a:latin typeface="Bell MT" pitchFamily="18" charset="0"/>
                </a:rPr>
                <a:t>PINAR Y LASTONAR</a:t>
              </a:r>
              <a:endParaRPr lang="es-ES" dirty="0" smtClean="0">
                <a:latin typeface="Bell MT" pitchFamily="18" charset="0"/>
              </a:endParaRPr>
            </a:p>
          </p:txBody>
        </p:sp>
        <p:pic>
          <p:nvPicPr>
            <p:cNvPr id="32" name="31 Imagen" descr="21072011639.jpg"/>
            <p:cNvPicPr>
              <a:picLocks noChangeAspect="1"/>
            </p:cNvPicPr>
            <p:nvPr/>
          </p:nvPicPr>
          <p:blipFill>
            <a:blip r:embed="rId5" cstate="screen"/>
            <a:stretch>
              <a:fillRect/>
            </a:stretch>
          </p:blipFill>
          <p:spPr>
            <a:xfrm>
              <a:off x="3275856" y="2636912"/>
              <a:ext cx="2784309" cy="2088232"/>
            </a:xfrm>
            <a:prstGeom prst="rect">
              <a:avLst/>
            </a:prstGeom>
            <a:ln>
              <a:noFill/>
            </a:ln>
            <a:effectLst>
              <a:outerShdw blurRad="292100" dist="139700" dir="2700000" algn="tl" rotWithShape="0">
                <a:srgbClr val="333333">
                  <a:alpha val="65000"/>
                </a:srgbClr>
              </a:outerShdw>
            </a:effectLst>
          </p:spPr>
        </p:pic>
        <p:pic>
          <p:nvPicPr>
            <p:cNvPr id="33" name="32 Imagen" descr="21072011592.jpg"/>
            <p:cNvPicPr>
              <a:picLocks noChangeAspect="1"/>
            </p:cNvPicPr>
            <p:nvPr/>
          </p:nvPicPr>
          <p:blipFill>
            <a:blip r:embed="rId6" cstate="screen"/>
            <a:stretch>
              <a:fillRect/>
            </a:stretch>
          </p:blipFill>
          <p:spPr>
            <a:xfrm>
              <a:off x="395536" y="2636912"/>
              <a:ext cx="2771800" cy="2078850"/>
            </a:xfrm>
            <a:prstGeom prst="rect">
              <a:avLst/>
            </a:prstGeom>
            <a:ln>
              <a:noFill/>
            </a:ln>
            <a:effectLst>
              <a:outerShdw blurRad="292100" dist="139700" dir="2700000" algn="tl" rotWithShape="0">
                <a:srgbClr val="333333">
                  <a:alpha val="65000"/>
                </a:srgbClr>
              </a:outerShdw>
            </a:effectLst>
          </p:spPr>
        </p:pic>
        <p:pic>
          <p:nvPicPr>
            <p:cNvPr id="34" name="33 Imagen" descr="21072011622.jpg"/>
            <p:cNvPicPr>
              <a:picLocks noChangeAspect="1"/>
            </p:cNvPicPr>
            <p:nvPr/>
          </p:nvPicPr>
          <p:blipFill>
            <a:blip r:embed="rId7" cstate="screen"/>
            <a:stretch>
              <a:fillRect/>
            </a:stretch>
          </p:blipFill>
          <p:spPr>
            <a:xfrm>
              <a:off x="6156175" y="2636912"/>
              <a:ext cx="2784309" cy="2088232"/>
            </a:xfrm>
            <a:prstGeom prst="rect">
              <a:avLst/>
            </a:prstGeom>
            <a:ln>
              <a:noFill/>
            </a:ln>
            <a:effectLst>
              <a:outerShdw blurRad="292100" dist="139700" dir="2700000" algn="tl" rotWithShape="0">
                <a:srgbClr val="333333">
                  <a:alpha val="65000"/>
                </a:srgbClr>
              </a:outerShdw>
            </a:effectLst>
          </p:spPr>
        </p:pic>
      </p:grpSp>
      <p:grpSp>
        <p:nvGrpSpPr>
          <p:cNvPr id="41" name="40 Grupo"/>
          <p:cNvGrpSpPr/>
          <p:nvPr/>
        </p:nvGrpSpPr>
        <p:grpSpPr>
          <a:xfrm>
            <a:off x="1043608" y="2218932"/>
            <a:ext cx="7128792" cy="3430675"/>
            <a:chOff x="1043608" y="2218932"/>
            <a:chExt cx="7128792" cy="3430675"/>
          </a:xfrm>
        </p:grpSpPr>
        <p:pic>
          <p:nvPicPr>
            <p:cNvPr id="36" name="35 Imagen" descr="21072011587.jpg"/>
            <p:cNvPicPr>
              <a:picLocks noChangeAspect="1"/>
            </p:cNvPicPr>
            <p:nvPr/>
          </p:nvPicPr>
          <p:blipFill>
            <a:blip r:embed="rId8" cstate="screen"/>
            <a:stretch>
              <a:fillRect/>
            </a:stretch>
          </p:blipFill>
          <p:spPr>
            <a:xfrm>
              <a:off x="1043608" y="2222866"/>
              <a:ext cx="3240360" cy="2430270"/>
            </a:xfrm>
            <a:prstGeom prst="rect">
              <a:avLst/>
            </a:prstGeom>
          </p:spPr>
        </p:pic>
        <p:pic>
          <p:nvPicPr>
            <p:cNvPr id="37" name="36 Imagen" descr="21072011610.jpg"/>
            <p:cNvPicPr>
              <a:picLocks noChangeAspect="1"/>
            </p:cNvPicPr>
            <p:nvPr/>
          </p:nvPicPr>
          <p:blipFill>
            <a:blip r:embed="rId9" cstate="screen"/>
            <a:stretch>
              <a:fillRect/>
            </a:stretch>
          </p:blipFill>
          <p:spPr>
            <a:xfrm>
              <a:off x="4926795" y="2218932"/>
              <a:ext cx="3245605" cy="2434204"/>
            </a:xfrm>
            <a:prstGeom prst="rect">
              <a:avLst/>
            </a:prstGeom>
          </p:spPr>
        </p:pic>
        <p:sp>
          <p:nvSpPr>
            <p:cNvPr id="38" name="37 CuadroTexto"/>
            <p:cNvSpPr txBox="1"/>
            <p:nvPr/>
          </p:nvSpPr>
          <p:spPr>
            <a:xfrm>
              <a:off x="1115616" y="4725144"/>
              <a:ext cx="2880320" cy="297877"/>
            </a:xfrm>
            <a:prstGeom prst="rect">
              <a:avLst/>
            </a:prstGeom>
            <a:noFill/>
            <a:ln w="28575">
              <a:noFill/>
            </a:ln>
          </p:spPr>
          <p:txBody>
            <a:bodyPr wrap="square" lIns="81636" tIns="40818" rIns="81636" bIns="40818" rtlCol="0">
              <a:spAutoFit/>
            </a:bodyPr>
            <a:lstStyle/>
            <a:p>
              <a:r>
                <a:rPr lang="es-ES" sz="1400" b="1" dirty="0" err="1" smtClean="0">
                  <a:latin typeface="Bell MT" pitchFamily="18" charset="0"/>
                </a:rPr>
                <a:t>Aladierno</a:t>
              </a:r>
              <a:r>
                <a:rPr lang="es-ES" sz="1400" b="1" dirty="0" smtClean="0">
                  <a:latin typeface="Bell MT" pitchFamily="18" charset="0"/>
                </a:rPr>
                <a:t> (</a:t>
              </a:r>
              <a:r>
                <a:rPr lang="es-ES" sz="1400" b="1" i="1" dirty="0" err="1" smtClean="0">
                  <a:latin typeface="Bell MT" pitchFamily="18" charset="0"/>
                </a:rPr>
                <a:t>Rhamnus</a:t>
              </a:r>
              <a:r>
                <a:rPr lang="es-ES" sz="1400" b="1" i="1" dirty="0" smtClean="0">
                  <a:latin typeface="Bell MT" pitchFamily="18" charset="0"/>
                </a:rPr>
                <a:t> </a:t>
              </a:r>
              <a:r>
                <a:rPr lang="es-ES" sz="1400" b="1" i="1" dirty="0" err="1" smtClean="0">
                  <a:latin typeface="Bell MT" pitchFamily="18" charset="0"/>
                </a:rPr>
                <a:t>alaternus</a:t>
              </a:r>
              <a:r>
                <a:rPr lang="es-ES" sz="1400" b="1" i="1" dirty="0" smtClean="0">
                  <a:latin typeface="Bell MT" pitchFamily="18" charset="0"/>
                </a:rPr>
                <a:t>)</a:t>
              </a:r>
              <a:endParaRPr lang="es-ES" sz="1400" b="1" dirty="0">
                <a:latin typeface="Bell MT" pitchFamily="18" charset="0"/>
              </a:endParaRPr>
            </a:p>
          </p:txBody>
        </p:sp>
        <p:sp>
          <p:nvSpPr>
            <p:cNvPr id="39" name="38 CuadroTexto"/>
            <p:cNvSpPr txBox="1"/>
            <p:nvPr/>
          </p:nvSpPr>
          <p:spPr>
            <a:xfrm>
              <a:off x="5076056" y="4739212"/>
              <a:ext cx="2952328" cy="297877"/>
            </a:xfrm>
            <a:prstGeom prst="rect">
              <a:avLst/>
            </a:prstGeom>
            <a:noFill/>
            <a:ln w="28575">
              <a:noFill/>
            </a:ln>
          </p:spPr>
          <p:txBody>
            <a:bodyPr wrap="square" lIns="81636" tIns="40818" rIns="81636" bIns="40818" rtlCol="0">
              <a:spAutoFit/>
            </a:bodyPr>
            <a:lstStyle/>
            <a:p>
              <a:r>
                <a:rPr lang="es-ES" sz="1400" b="1" dirty="0" smtClean="0">
                  <a:latin typeface="Bell MT" pitchFamily="18" charset="0"/>
                </a:rPr>
                <a:t>Sabina mora (</a:t>
              </a:r>
              <a:r>
                <a:rPr lang="es-ES" sz="1400" b="1" i="1" dirty="0" err="1" smtClean="0">
                  <a:latin typeface="Bell MT" pitchFamily="18" charset="0"/>
                </a:rPr>
                <a:t>Juniperus</a:t>
              </a:r>
              <a:r>
                <a:rPr lang="es-ES" sz="1400" b="1" i="1" dirty="0" smtClean="0">
                  <a:latin typeface="Bell MT" pitchFamily="18" charset="0"/>
                </a:rPr>
                <a:t> </a:t>
              </a:r>
              <a:r>
                <a:rPr lang="es-ES" sz="1400" b="1" i="1" dirty="0" err="1" smtClean="0">
                  <a:latin typeface="Bell MT" pitchFamily="18" charset="0"/>
                </a:rPr>
                <a:t>phoenicea</a:t>
              </a:r>
              <a:r>
                <a:rPr lang="es-ES" sz="1400" b="1" i="1" dirty="0" smtClean="0">
                  <a:latin typeface="Bell MT" pitchFamily="18" charset="0"/>
                </a:rPr>
                <a:t>)</a:t>
              </a:r>
              <a:endParaRPr lang="es-ES" sz="1400" b="1" dirty="0">
                <a:latin typeface="Bell MT" pitchFamily="18" charset="0"/>
              </a:endParaRPr>
            </a:p>
          </p:txBody>
        </p:sp>
        <p:sp>
          <p:nvSpPr>
            <p:cNvPr id="40" name="39 CuadroTexto"/>
            <p:cNvSpPr txBox="1"/>
            <p:nvPr/>
          </p:nvSpPr>
          <p:spPr>
            <a:xfrm>
              <a:off x="3635896" y="5013176"/>
              <a:ext cx="2304256" cy="636431"/>
            </a:xfrm>
            <a:prstGeom prst="rect">
              <a:avLst/>
            </a:prstGeom>
            <a:gradFill>
              <a:gsLst>
                <a:gs pos="0">
                  <a:srgbClr val="92D050"/>
                </a:gs>
                <a:gs pos="50000">
                  <a:srgbClr val="9CB86E"/>
                </a:gs>
                <a:gs pos="100000">
                  <a:srgbClr val="156B13"/>
                </a:gs>
              </a:gsLst>
              <a:lin ang="16200000" scaled="0"/>
            </a:gra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lIns="81636" tIns="40818" rIns="81636" bIns="40818" rtlCol="0">
              <a:spAutoFit/>
            </a:bodyPr>
            <a:lstStyle/>
            <a:p>
              <a:r>
                <a:rPr lang="es-ES" sz="1800" b="1" dirty="0" smtClean="0">
                  <a:solidFill>
                    <a:schemeClr val="bg1"/>
                  </a:solidFill>
                  <a:latin typeface="Bell MT" pitchFamily="18" charset="0"/>
                </a:rPr>
                <a:t>ARBUSTOS MEDITERRÁNEOS</a:t>
              </a:r>
              <a:endParaRPr lang="es-ES" dirty="0" smtClean="0">
                <a:latin typeface="Bell MT"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1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10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DE UN VISTAZO</a:t>
            </a:r>
          </a:p>
        </p:txBody>
      </p:sp>
      <p:grpSp>
        <p:nvGrpSpPr>
          <p:cNvPr id="3" name="Group 8"/>
          <p:cNvGrpSpPr>
            <a:grpSpLocks/>
          </p:cNvGrpSpPr>
          <p:nvPr/>
        </p:nvGrpSpPr>
        <p:grpSpPr bwMode="auto">
          <a:xfrm rot="20302575" flipH="1" flipV="1">
            <a:off x="6592168" y="3173339"/>
            <a:ext cx="589960" cy="170479"/>
            <a:chOff x="2532" y="1051"/>
            <a:chExt cx="893" cy="246"/>
          </a:xfrm>
        </p:grpSpPr>
        <p:grpSp>
          <p:nvGrpSpPr>
            <p:cNvPr id="4"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5"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 name="16 CuadroTexto"/>
          <p:cNvSpPr txBox="1"/>
          <p:nvPr/>
        </p:nvSpPr>
        <p:spPr>
          <a:xfrm>
            <a:off x="611560" y="1772816"/>
            <a:ext cx="2736304" cy="390210"/>
          </a:xfrm>
          <a:prstGeom prst="rect">
            <a:avLst/>
          </a:prstGeom>
          <a:solidFill>
            <a:schemeClr val="accent1"/>
          </a:solidFill>
          <a:ln w="28575">
            <a:noFill/>
          </a:ln>
        </p:spPr>
        <p:txBody>
          <a:bodyPr wrap="square" lIns="81636" tIns="40818" rIns="81636" bIns="40818" rtlCol="0">
            <a:spAutoFit/>
          </a:bodyPr>
          <a:lstStyle/>
          <a:p>
            <a:pPr algn="ctr"/>
            <a:r>
              <a:rPr lang="es-ES" sz="2000" b="1" dirty="0" smtClean="0">
                <a:solidFill>
                  <a:schemeClr val="bg1"/>
                </a:solidFill>
                <a:latin typeface="Bell MT" pitchFamily="18" charset="0"/>
              </a:rPr>
              <a:t>PAISAJÍSTICOS</a:t>
            </a:r>
            <a:endParaRPr lang="es-ES" b="1" dirty="0">
              <a:latin typeface="Bell MT" pitchFamily="18" charset="0"/>
            </a:endParaRPr>
          </a:p>
        </p:txBody>
      </p:sp>
      <p:sp>
        <p:nvSpPr>
          <p:cNvPr id="18" name="17 CuadroTexto"/>
          <p:cNvSpPr txBox="1"/>
          <p:nvPr/>
        </p:nvSpPr>
        <p:spPr>
          <a:xfrm>
            <a:off x="539552" y="980728"/>
            <a:ext cx="2160240" cy="360040"/>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VALORES</a:t>
            </a:r>
          </a:p>
        </p:txBody>
      </p:sp>
      <p:grpSp>
        <p:nvGrpSpPr>
          <p:cNvPr id="30" name="29 Grupo"/>
          <p:cNvGrpSpPr/>
          <p:nvPr/>
        </p:nvGrpSpPr>
        <p:grpSpPr>
          <a:xfrm>
            <a:off x="323528" y="1484784"/>
            <a:ext cx="8338900" cy="4110104"/>
            <a:chOff x="323528" y="1484784"/>
            <a:chExt cx="8338900" cy="4110104"/>
          </a:xfrm>
        </p:grpSpPr>
        <p:pic>
          <p:nvPicPr>
            <p:cNvPr id="3074" name="Picture 2"/>
            <p:cNvPicPr>
              <a:picLocks noChangeAspect="1" noChangeArrowheads="1"/>
            </p:cNvPicPr>
            <p:nvPr/>
          </p:nvPicPr>
          <p:blipFill>
            <a:blip r:embed="rId3" cstate="screen"/>
            <a:srcRect l="23624" t="15750" r="38724" b="8454"/>
            <a:stretch>
              <a:fillRect/>
            </a:stretch>
          </p:blipFill>
          <p:spPr bwMode="auto">
            <a:xfrm>
              <a:off x="5940152" y="1484784"/>
              <a:ext cx="2722276" cy="4110104"/>
            </a:xfrm>
            <a:prstGeom prst="rect">
              <a:avLst/>
            </a:prstGeom>
            <a:ln>
              <a:noFill/>
            </a:ln>
            <a:effectLst>
              <a:outerShdw blurRad="292100" dist="139700" dir="2700000" algn="tl" rotWithShape="0">
                <a:srgbClr val="333333">
                  <a:alpha val="65000"/>
                </a:srgbClr>
              </a:outerShdw>
            </a:effectLst>
          </p:spPr>
        </p:pic>
        <p:sp>
          <p:nvSpPr>
            <p:cNvPr id="22" name="21 CuadroTexto"/>
            <p:cNvSpPr txBox="1"/>
            <p:nvPr/>
          </p:nvSpPr>
          <p:spPr>
            <a:xfrm>
              <a:off x="2411760" y="5229200"/>
              <a:ext cx="2736304"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HITO PAISAJÍSTICO</a:t>
              </a:r>
              <a:endParaRPr lang="es-ES" b="1" dirty="0">
                <a:latin typeface="Bell MT" pitchFamily="18" charset="0"/>
              </a:endParaRPr>
            </a:p>
          </p:txBody>
        </p:sp>
        <p:pic>
          <p:nvPicPr>
            <p:cNvPr id="7" name="Picture 4" descr="http://www.sax.es/files/imagecache/foto_grande/IMG_5833.JPG"/>
            <p:cNvPicPr>
              <a:picLocks noChangeAspect="1" noChangeArrowheads="1"/>
            </p:cNvPicPr>
            <p:nvPr/>
          </p:nvPicPr>
          <p:blipFill>
            <a:blip r:embed="rId4" cstate="screen"/>
            <a:srcRect/>
            <a:stretch>
              <a:fillRect/>
            </a:stretch>
          </p:blipFill>
          <p:spPr bwMode="auto">
            <a:xfrm>
              <a:off x="323528" y="2708920"/>
              <a:ext cx="5523902" cy="2016224"/>
            </a:xfrm>
            <a:prstGeom prst="rect">
              <a:avLst/>
            </a:prstGeom>
            <a:ln>
              <a:noFill/>
            </a:ln>
            <a:effectLst>
              <a:outerShdw blurRad="292100" dist="139700" dir="2700000" algn="tl" rotWithShape="0">
                <a:srgbClr val="333333">
                  <a:alpha val="65000"/>
                </a:srgbClr>
              </a:outerShdw>
            </a:effectLst>
          </p:spPr>
        </p:pic>
      </p:grpSp>
      <p:grpSp>
        <p:nvGrpSpPr>
          <p:cNvPr id="36" name="35 Grupo"/>
          <p:cNvGrpSpPr/>
          <p:nvPr/>
        </p:nvGrpSpPr>
        <p:grpSpPr>
          <a:xfrm>
            <a:off x="539552" y="2348880"/>
            <a:ext cx="7968886" cy="3352990"/>
            <a:chOff x="539552" y="2348880"/>
            <a:chExt cx="7968886" cy="3352990"/>
          </a:xfrm>
        </p:grpSpPr>
        <p:sp>
          <p:nvSpPr>
            <p:cNvPr id="24" name="23 CuadroTexto"/>
            <p:cNvSpPr txBox="1"/>
            <p:nvPr/>
          </p:nvSpPr>
          <p:spPr>
            <a:xfrm>
              <a:off x="3131840" y="5373216"/>
              <a:ext cx="2736304" cy="328654"/>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MIRADOR ESCÉNICO</a:t>
              </a:r>
              <a:endParaRPr lang="es-ES" b="1" dirty="0">
                <a:latin typeface="Bell MT" pitchFamily="18" charset="0"/>
              </a:endParaRPr>
            </a:p>
          </p:txBody>
        </p:sp>
        <p:pic>
          <p:nvPicPr>
            <p:cNvPr id="32" name="31 Imagen" descr="21072011563.jpg"/>
            <p:cNvPicPr>
              <a:picLocks noChangeAspect="1"/>
            </p:cNvPicPr>
            <p:nvPr/>
          </p:nvPicPr>
          <p:blipFill>
            <a:blip r:embed="rId5" cstate="screen"/>
            <a:stretch>
              <a:fillRect/>
            </a:stretch>
          </p:blipFill>
          <p:spPr>
            <a:xfrm>
              <a:off x="539552" y="2348880"/>
              <a:ext cx="3950208" cy="2962656"/>
            </a:xfrm>
            <a:prstGeom prst="rect">
              <a:avLst/>
            </a:prstGeom>
            <a:ln>
              <a:noFill/>
            </a:ln>
            <a:effectLst>
              <a:outerShdw blurRad="292100" dist="139700" dir="2700000" algn="tl" rotWithShape="0">
                <a:srgbClr val="333333">
                  <a:alpha val="65000"/>
                </a:srgbClr>
              </a:outerShdw>
            </a:effectLst>
          </p:spPr>
        </p:pic>
        <p:pic>
          <p:nvPicPr>
            <p:cNvPr id="35" name="34 Imagen" descr="21072011598.jpg"/>
            <p:cNvPicPr>
              <a:picLocks noChangeAspect="1"/>
            </p:cNvPicPr>
            <p:nvPr/>
          </p:nvPicPr>
          <p:blipFill>
            <a:blip r:embed="rId6" cstate="screen"/>
            <a:stretch>
              <a:fillRect/>
            </a:stretch>
          </p:blipFill>
          <p:spPr>
            <a:xfrm>
              <a:off x="4572000" y="2348880"/>
              <a:ext cx="3936438" cy="2952328"/>
            </a:xfrm>
            <a:prstGeom prst="rect">
              <a:avLst/>
            </a:prstGeom>
            <a:ln>
              <a:noFill/>
            </a:ln>
            <a:effectLst>
              <a:outerShdw blurRad="292100" dist="139700" dir="2700000" algn="tl" rotWithShape="0">
                <a:srgbClr val="333333">
                  <a:alpha val="65000"/>
                </a:srgbClr>
              </a:outerShdw>
            </a:effectLst>
          </p:spPr>
        </p:pic>
      </p:grpSp>
      <p:pic>
        <p:nvPicPr>
          <p:cNvPr id="20484" name="Picture 4" descr="http://wp.fundacionmanuelalcantara.org/wp-content/uploads/2011/05/icono-fotografia.png">
            <a:hlinkClick r:id="rId7"/>
          </p:cNvPr>
          <p:cNvPicPr>
            <a:picLocks noChangeAspect="1" noChangeArrowheads="1"/>
          </p:cNvPicPr>
          <p:nvPr/>
        </p:nvPicPr>
        <p:blipFill>
          <a:blip r:embed="rId8" cstate="print"/>
          <a:srcRect/>
          <a:stretch>
            <a:fillRect/>
          </a:stretch>
        </p:blipFill>
        <p:spPr bwMode="auto">
          <a:xfrm>
            <a:off x="4211960" y="5877272"/>
            <a:ext cx="428625" cy="3524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000" fill="hold"/>
                                        <p:tgtEl>
                                          <p:spTgt spid="36"/>
                                        </p:tgtEl>
                                        <p:attrNameLst>
                                          <p:attrName>ppt_x</p:attrName>
                                        </p:attrNameLst>
                                      </p:cBhvr>
                                      <p:tavLst>
                                        <p:tav tm="0">
                                          <p:val>
                                            <p:strVal val="0-#ppt_w/2"/>
                                          </p:val>
                                        </p:tav>
                                        <p:tav tm="100000">
                                          <p:val>
                                            <p:strVal val="#ppt_x"/>
                                          </p:val>
                                        </p:tav>
                                      </p:tavLst>
                                    </p:anim>
                                    <p:anim calcmode="lin" valueType="num">
                                      <p:cBhvr additive="base">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VISITAS GUIADAS</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25" name="24 CuadroTexto"/>
          <p:cNvSpPr txBox="1"/>
          <p:nvPr/>
        </p:nvSpPr>
        <p:spPr>
          <a:xfrm>
            <a:off x="518979" y="1700808"/>
            <a:ext cx="5205149" cy="359432"/>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Realización de visitas guiadas  al Castillo de Sax</a:t>
            </a:r>
          </a:p>
        </p:txBody>
      </p:sp>
      <p:pic>
        <p:nvPicPr>
          <p:cNvPr id="1027" name="Picture 3">
            <a:hlinkClick r:id="rId3"/>
          </p:cNvPr>
          <p:cNvPicPr>
            <a:picLocks noChangeAspect="1" noChangeArrowheads="1"/>
          </p:cNvPicPr>
          <p:nvPr/>
        </p:nvPicPr>
        <p:blipFill>
          <a:blip r:embed="rId4" cstate="screen"/>
          <a:srcRect/>
          <a:stretch>
            <a:fillRect/>
          </a:stretch>
        </p:blipFill>
        <p:spPr bwMode="auto">
          <a:xfrm>
            <a:off x="6300192" y="2204864"/>
            <a:ext cx="2232248" cy="3096344"/>
          </a:xfrm>
          <a:prstGeom prst="rect">
            <a:avLst/>
          </a:prstGeom>
          <a:ln>
            <a:noFill/>
          </a:ln>
          <a:effectLst>
            <a:outerShdw blurRad="292100" dist="139700" dir="2700000" algn="tl" rotWithShape="0">
              <a:srgbClr val="333333">
                <a:alpha val="65000"/>
              </a:srgbClr>
            </a:outerShdw>
          </a:effectLst>
        </p:spPr>
      </p:pic>
      <p:sp>
        <p:nvSpPr>
          <p:cNvPr id="17" name="16 CuadroTexto"/>
          <p:cNvSpPr txBox="1"/>
          <p:nvPr/>
        </p:nvSpPr>
        <p:spPr>
          <a:xfrm>
            <a:off x="539552" y="2060848"/>
            <a:ext cx="5112568" cy="574876"/>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Un recorrido a través de la historia de la fortaleza y sus pobladores. </a:t>
            </a:r>
            <a:endParaRPr lang="es-ES" b="1" dirty="0">
              <a:latin typeface="Bell MT" pitchFamily="18" charset="0"/>
            </a:endParaRPr>
          </a:p>
        </p:txBody>
      </p:sp>
      <p:pic>
        <p:nvPicPr>
          <p:cNvPr id="2050" name="Picture 2"/>
          <p:cNvPicPr>
            <a:picLocks noChangeAspect="1" noChangeArrowheads="1"/>
          </p:cNvPicPr>
          <p:nvPr/>
        </p:nvPicPr>
        <p:blipFill>
          <a:blip r:embed="rId5" cstate="screen"/>
          <a:srcRect/>
          <a:stretch>
            <a:fillRect/>
          </a:stretch>
        </p:blipFill>
        <p:spPr bwMode="auto">
          <a:xfrm>
            <a:off x="3347864" y="4725144"/>
            <a:ext cx="2425452" cy="1616968"/>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6" cstate="screen"/>
          <a:srcRect/>
          <a:stretch>
            <a:fillRect/>
          </a:stretch>
        </p:blipFill>
        <p:spPr bwMode="auto">
          <a:xfrm>
            <a:off x="683568" y="3140968"/>
            <a:ext cx="3073524" cy="2049016"/>
          </a:xfrm>
          <a:prstGeom prst="rect">
            <a:avLst/>
          </a:prstGeom>
          <a:ln>
            <a:noFill/>
          </a:ln>
          <a:effectLst>
            <a:outerShdw blurRad="292100" dist="139700" dir="2700000" algn="tl" rotWithShape="0">
              <a:srgbClr val="333333">
                <a:alpha val="65000"/>
              </a:srgbClr>
            </a:outerShdw>
          </a:effectLst>
        </p:spPr>
      </p:pic>
      <p:sp>
        <p:nvSpPr>
          <p:cNvPr id="20" name="19 CuadroTexto"/>
          <p:cNvSpPr txBox="1"/>
          <p:nvPr/>
        </p:nvSpPr>
        <p:spPr>
          <a:xfrm>
            <a:off x="2123728" y="2492896"/>
            <a:ext cx="3960440" cy="513320"/>
          </a:xfrm>
          <a:prstGeom prst="rect">
            <a:avLst/>
          </a:prstGeom>
          <a:gradFill>
            <a:gsLst>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noFill/>
          </a:ln>
        </p:spPr>
        <p:txBody>
          <a:bodyPr wrap="square" lIns="81636" tIns="40818" rIns="81636" bIns="40818" rtlCol="0">
            <a:spAutoFit/>
          </a:bodyPr>
          <a:lstStyle/>
          <a:p>
            <a:pPr algn="just"/>
            <a:r>
              <a:rPr lang="es-ES" sz="2800" b="1" dirty="0" smtClean="0">
                <a:latin typeface="Bell MT" pitchFamily="18" charset="0"/>
              </a:rPr>
              <a:t>2.234 visitas en el 2011</a:t>
            </a:r>
            <a:endParaRPr lang="es-ES" sz="2800" b="1"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32657"/>
            <a:ext cx="7704856" cy="636431"/>
          </a:xfrm>
          <a:prstGeom prst="rect">
            <a:avLst/>
          </a:prstGeom>
          <a:noFill/>
        </p:spPr>
        <p:txBody>
          <a:bodyPr wrap="square" lIns="81636" tIns="40818" rIns="81636" bIns="40818" rtlCol="0">
            <a:spAutoFit/>
          </a:bodyPr>
          <a:lstStyle/>
          <a:p>
            <a:r>
              <a:rPr lang="es-ES" sz="3600" dirty="0" smtClean="0">
                <a:latin typeface="Andalus" pitchFamily="18" charset="-78"/>
                <a:cs typeface="Andalus" pitchFamily="18" charset="-78"/>
              </a:rPr>
              <a:t>PROYECTOS Y ACCIONES</a:t>
            </a:r>
          </a:p>
        </p:txBody>
      </p:sp>
      <p:sp>
        <p:nvSpPr>
          <p:cNvPr id="3" name="2 CuadroTexto"/>
          <p:cNvSpPr txBox="1"/>
          <p:nvPr/>
        </p:nvSpPr>
        <p:spPr>
          <a:xfrm>
            <a:off x="539552" y="1228138"/>
            <a:ext cx="5205149" cy="359432"/>
          </a:xfrm>
          <a:prstGeom prst="rect">
            <a:avLst/>
          </a:prstGeom>
          <a:solidFill>
            <a:schemeClr val="accent3">
              <a:alpha val="75000"/>
            </a:schemeClr>
          </a:solidFill>
          <a:ln w="28575">
            <a:noFill/>
          </a:ln>
        </p:spPr>
        <p:txBody>
          <a:bodyPr wrap="square" lIns="81636" tIns="40818" rIns="81636" bIns="40818" rtlCol="0">
            <a:spAutoFit/>
          </a:bodyPr>
          <a:lstStyle/>
          <a:p>
            <a:pPr algn="just"/>
            <a:r>
              <a:rPr lang="es-ES" sz="1800" b="1" dirty="0" smtClean="0">
                <a:solidFill>
                  <a:schemeClr val="bg1"/>
                </a:solidFill>
                <a:latin typeface="Bell MT" pitchFamily="18" charset="0"/>
              </a:rPr>
              <a:t>VOLUNTARIADO</a:t>
            </a:r>
          </a:p>
        </p:txBody>
      </p:sp>
      <p:grpSp>
        <p:nvGrpSpPr>
          <p:cNvPr id="4" name="Group 8"/>
          <p:cNvGrpSpPr>
            <a:grpSpLocks/>
          </p:cNvGrpSpPr>
          <p:nvPr/>
        </p:nvGrpSpPr>
        <p:grpSpPr bwMode="auto">
          <a:xfrm rot="20302575" flipH="1" flipV="1">
            <a:off x="6592168" y="3173339"/>
            <a:ext cx="589960" cy="170479"/>
            <a:chOff x="2532" y="1051"/>
            <a:chExt cx="893" cy="246"/>
          </a:xfrm>
        </p:grpSpPr>
        <p:grpSp>
          <p:nvGrpSpPr>
            <p:cNvPr id="5" name="Group 9"/>
            <p:cNvGrpSpPr>
              <a:grpSpLocks/>
            </p:cNvGrpSpPr>
            <p:nvPr/>
          </p:nvGrpSpPr>
          <p:grpSpPr bwMode="auto">
            <a:xfrm>
              <a:off x="2532" y="1051"/>
              <a:ext cx="743" cy="185"/>
              <a:chOff x="1565" y="2568"/>
              <a:chExt cx="1118" cy="279"/>
            </a:xfrm>
          </p:grpSpPr>
          <p:sp>
            <p:nvSpPr>
              <p:cNvPr id="159"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0"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1"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62"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nvGrpSpPr>
            <p:cNvPr id="6" name="Group 14"/>
            <p:cNvGrpSpPr>
              <a:grpSpLocks/>
            </p:cNvGrpSpPr>
            <p:nvPr/>
          </p:nvGrpSpPr>
          <p:grpSpPr bwMode="auto">
            <a:xfrm rot="1353540">
              <a:off x="2682" y="1111"/>
              <a:ext cx="743" cy="186"/>
              <a:chOff x="1565" y="2568"/>
              <a:chExt cx="1118" cy="279"/>
            </a:xfrm>
          </p:grpSpPr>
          <p:sp>
            <p:nvSpPr>
              <p:cNvPr id="155"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6"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7"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sp>
            <p:nvSpPr>
              <p:cNvPr id="158"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s-ES"/>
              </a:p>
            </p:txBody>
          </p:sp>
        </p:grpSp>
      </p:grpSp>
      <p:sp>
        <p:nvSpPr>
          <p:cNvPr id="15" name="14 CuadroTexto"/>
          <p:cNvSpPr txBox="1"/>
          <p:nvPr/>
        </p:nvSpPr>
        <p:spPr>
          <a:xfrm>
            <a:off x="539552" y="1772816"/>
            <a:ext cx="7272808" cy="636431"/>
          </a:xfrm>
          <a:prstGeom prst="rect">
            <a:avLst/>
          </a:prstGeom>
          <a:noFill/>
          <a:ln w="28575">
            <a:noFill/>
          </a:ln>
        </p:spPr>
        <p:txBody>
          <a:bodyPr wrap="square" lIns="81636" tIns="40818" rIns="81636" bIns="40818" rtlCol="0">
            <a:spAutoFit/>
          </a:bodyPr>
          <a:lstStyle/>
          <a:p>
            <a:pPr algn="just"/>
            <a:r>
              <a:rPr lang="es-ES" sz="1800" b="1" dirty="0" smtClean="0">
                <a:solidFill>
                  <a:schemeClr val="accent1">
                    <a:lumMod val="75000"/>
                  </a:schemeClr>
                </a:solidFill>
                <a:latin typeface="Bell MT" pitchFamily="18" charset="0"/>
              </a:rPr>
              <a:t>Colaboración con organizaciones en proyectos de voluntariado social y/o ambiental. </a:t>
            </a:r>
          </a:p>
        </p:txBody>
      </p:sp>
      <p:sp>
        <p:nvSpPr>
          <p:cNvPr id="17" name="16 CuadroTexto"/>
          <p:cNvSpPr txBox="1"/>
          <p:nvPr/>
        </p:nvSpPr>
        <p:spPr>
          <a:xfrm>
            <a:off x="539552" y="2348880"/>
            <a:ext cx="3252550" cy="3037088"/>
          </a:xfrm>
          <a:prstGeom prst="rect">
            <a:avLst/>
          </a:prstGeom>
          <a:noFill/>
          <a:ln w="28575">
            <a:noFill/>
          </a:ln>
        </p:spPr>
        <p:txBody>
          <a:bodyPr wrap="square" lIns="81636" tIns="40818" rIns="81636" bIns="40818" rtlCol="0">
            <a:spAutoFit/>
          </a:bodyPr>
          <a:lstStyle/>
          <a:p>
            <a:pPr algn="just"/>
            <a:r>
              <a:rPr lang="es-ES" b="1" dirty="0" smtClean="0">
                <a:latin typeface="Bell MT" pitchFamily="18" charset="0"/>
              </a:rPr>
              <a:t>Octubre de 2011. Voluntariado Ambiental de la Fundación Diagrama. </a:t>
            </a:r>
          </a:p>
          <a:p>
            <a:pPr algn="just"/>
            <a:r>
              <a:rPr lang="es-ES" b="1" dirty="0" smtClean="0">
                <a:latin typeface="Bell MT" pitchFamily="18" charset="0"/>
              </a:rPr>
              <a:t>Participan 23 jóvenes en riesgo de </a:t>
            </a:r>
            <a:r>
              <a:rPr lang="es-ES" b="1" dirty="0" err="1" smtClean="0">
                <a:latin typeface="Bell MT" pitchFamily="18" charset="0"/>
              </a:rPr>
              <a:t>exlusión</a:t>
            </a:r>
            <a:r>
              <a:rPr lang="es-ES" b="1" dirty="0" smtClean="0">
                <a:latin typeface="Bell MT" pitchFamily="18" charset="0"/>
              </a:rPr>
              <a:t> social.</a:t>
            </a:r>
          </a:p>
          <a:p>
            <a:pPr algn="just"/>
            <a:r>
              <a:rPr lang="es-ES" b="1" dirty="0" smtClean="0">
                <a:latin typeface="Bell MT" pitchFamily="18" charset="0"/>
              </a:rPr>
              <a:t>A lo largo de 14 días: recogen puntos de vertido ilegal, plantan y riegan 600 plantones de matorral mediterráneo + jardín aromático (en jardineras de subida al castillo), reciben formación básica en flora y fauna del paraje. </a:t>
            </a:r>
          </a:p>
        </p:txBody>
      </p:sp>
      <p:pic>
        <p:nvPicPr>
          <p:cNvPr id="18" name="17 Imagen" descr="Foto0122.jpg"/>
          <p:cNvPicPr>
            <a:picLocks noChangeAspect="1"/>
          </p:cNvPicPr>
          <p:nvPr/>
        </p:nvPicPr>
        <p:blipFill>
          <a:blip r:embed="rId3" cstate="screen"/>
          <a:srcRect/>
          <a:stretch>
            <a:fillRect/>
          </a:stretch>
        </p:blipFill>
        <p:spPr>
          <a:xfrm>
            <a:off x="4067944" y="2492896"/>
            <a:ext cx="4320480" cy="34298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874</Words>
  <Application>Microsoft Office PowerPoint</Application>
  <PresentationFormat>Presentación en pantalla (4:3)</PresentationFormat>
  <Paragraphs>121</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David Cayuela López</cp:lastModifiedBy>
  <cp:revision>178</cp:revision>
  <dcterms:created xsi:type="dcterms:W3CDTF">2011-10-03T12:19:09Z</dcterms:created>
  <dcterms:modified xsi:type="dcterms:W3CDTF">2012-10-17T09:41:27Z</dcterms:modified>
</cp:coreProperties>
</file>