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51"/>
  </p:notesMasterIdLst>
  <p:sldIdLst>
    <p:sldId id="256" r:id="rId2"/>
    <p:sldId id="258" r:id="rId3"/>
    <p:sldId id="260" r:id="rId4"/>
    <p:sldId id="261" r:id="rId5"/>
    <p:sldId id="262" r:id="rId6"/>
    <p:sldId id="264" r:id="rId7"/>
    <p:sldId id="283" r:id="rId8"/>
    <p:sldId id="284" r:id="rId9"/>
    <p:sldId id="285" r:id="rId10"/>
    <p:sldId id="286" r:id="rId11"/>
    <p:sldId id="267" r:id="rId12"/>
    <p:sldId id="282" r:id="rId13"/>
    <p:sldId id="287" r:id="rId14"/>
    <p:sldId id="281" r:id="rId15"/>
    <p:sldId id="268" r:id="rId16"/>
    <p:sldId id="288" r:id="rId17"/>
    <p:sldId id="270" r:id="rId18"/>
    <p:sldId id="271" r:id="rId19"/>
    <p:sldId id="289" r:id="rId20"/>
    <p:sldId id="272" r:id="rId21"/>
    <p:sldId id="273" r:id="rId22"/>
    <p:sldId id="290" r:id="rId23"/>
    <p:sldId id="274" r:id="rId24"/>
    <p:sldId id="275" r:id="rId25"/>
    <p:sldId id="291" r:id="rId26"/>
    <p:sldId id="276" r:id="rId27"/>
    <p:sldId id="277" r:id="rId28"/>
    <p:sldId id="292" r:id="rId29"/>
    <p:sldId id="278" r:id="rId30"/>
    <p:sldId id="279" r:id="rId31"/>
    <p:sldId id="280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7" r:id="rId46"/>
    <p:sldId id="308" r:id="rId47"/>
    <p:sldId id="309" r:id="rId48"/>
    <p:sldId id="310" r:id="rId49"/>
    <p:sldId id="311" r:id="rId5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>
      <p:cViewPr>
        <p:scale>
          <a:sx n="66" d="100"/>
          <a:sy n="66" d="100"/>
        </p:scale>
        <p:origin x="-62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D2BFC-82DF-433E-8562-20C505642012}" type="datetimeFigureOut">
              <a:rPr lang="es-ES" smtClean="0"/>
              <a:pPr/>
              <a:t>06/11/2014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947F0-2E03-4328-B9BC-7914805F926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4460-7643-4FD6-9B0D-456091CE3AB0}" type="datetimeFigureOut">
              <a:rPr lang="es-ES" smtClean="0"/>
              <a:pPr/>
              <a:t>06/11/2014</a:t>
            </a:fld>
            <a:endParaRPr lang="es-ES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9D0B-A253-4B55-BA04-653777CAA6A0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4460-7643-4FD6-9B0D-456091CE3AB0}" type="datetimeFigureOut">
              <a:rPr lang="es-ES" smtClean="0"/>
              <a:pPr/>
              <a:t>06/11/2014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9D0B-A253-4B55-BA04-653777CAA6A0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4460-7643-4FD6-9B0D-456091CE3AB0}" type="datetimeFigureOut">
              <a:rPr lang="es-ES" smtClean="0"/>
              <a:pPr/>
              <a:t>06/11/2014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9D0B-A253-4B55-BA04-653777CAA6A0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4460-7643-4FD6-9B0D-456091CE3AB0}" type="datetimeFigureOut">
              <a:rPr lang="es-ES" smtClean="0"/>
              <a:pPr/>
              <a:t>06/11/2014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9D0B-A253-4B55-BA04-653777CAA6A0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4460-7643-4FD6-9B0D-456091CE3AB0}" type="datetimeFigureOut">
              <a:rPr lang="es-ES" smtClean="0"/>
              <a:pPr/>
              <a:t>06/11/2014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9D0B-A253-4B55-BA04-653777CAA6A0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4460-7643-4FD6-9B0D-456091CE3AB0}" type="datetimeFigureOut">
              <a:rPr lang="es-ES" smtClean="0"/>
              <a:pPr/>
              <a:t>06/11/2014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9D0B-A253-4B55-BA04-653777CAA6A0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4460-7643-4FD6-9B0D-456091CE3AB0}" type="datetimeFigureOut">
              <a:rPr lang="es-ES" smtClean="0"/>
              <a:pPr/>
              <a:t>06/11/2014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9D0B-A253-4B55-BA04-653777CAA6A0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4460-7643-4FD6-9B0D-456091CE3AB0}" type="datetimeFigureOut">
              <a:rPr lang="es-ES" smtClean="0"/>
              <a:pPr/>
              <a:t>06/11/2014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9D0B-A253-4B55-BA04-653777CAA6A0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4460-7643-4FD6-9B0D-456091CE3AB0}" type="datetimeFigureOut">
              <a:rPr lang="es-ES" smtClean="0"/>
              <a:pPr/>
              <a:t>06/11/2014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9D0B-A253-4B55-BA04-653777CAA6A0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4460-7643-4FD6-9B0D-456091CE3AB0}" type="datetimeFigureOut">
              <a:rPr lang="es-ES" smtClean="0"/>
              <a:pPr/>
              <a:t>06/11/2014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39D0B-A253-4B55-BA04-653777CAA6A0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4460-7643-4FD6-9B0D-456091CE3AB0}" type="datetimeFigureOut">
              <a:rPr lang="es-ES" smtClean="0"/>
              <a:pPr/>
              <a:t>06/11/2014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5339D0B-A253-4B55-BA04-653777CAA6A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7A4460-7643-4FD6-9B0D-456091CE3AB0}" type="datetimeFigureOut">
              <a:rPr lang="es-ES" smtClean="0"/>
              <a:pPr/>
              <a:t>06/11/2014</a:t>
            </a:fld>
            <a:endParaRPr lang="es-ES" dirty="0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5339D0B-A253-4B55-BA04-653777CAA6A0}" type="slidenum">
              <a:rPr lang="es-ES" smtClean="0"/>
              <a:pPr/>
              <a:t>‹Nº›</a:t>
            </a:fld>
            <a:endParaRPr lang="es-ES" dirty="0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Office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Office_Word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Office_Word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Office_Word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Office_Word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Office_Word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Office_Word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Office_Word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Office_Word1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Office_Word1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Office_Word1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Office_Word1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Office_Word1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Office_Word1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Office_Word16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Office_Word1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s-ES" sz="3600" dirty="0" smtClean="0"/>
              <a:t>Plan de dinamización turística: </a:t>
            </a:r>
            <a:br>
              <a:rPr lang="es-ES" sz="3600" dirty="0" smtClean="0"/>
            </a:br>
            <a:r>
              <a:rPr lang="es-ES" sz="3600" dirty="0" smtClean="0"/>
              <a:t/>
            </a:r>
            <a:br>
              <a:rPr lang="es-ES" sz="3600" dirty="0" smtClean="0"/>
            </a:br>
            <a:r>
              <a:rPr lang="es-ES" sz="3600" b="1" dirty="0" smtClean="0"/>
              <a:t>“Los Parajes Naturales Municipales de la Comunidad Valenciana”</a:t>
            </a:r>
            <a:endParaRPr lang="es-ES" sz="3600" b="1" dirty="0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s-ES" sz="1800" dirty="0" smtClean="0">
                <a:latin typeface="Calibri (Títulos)"/>
              </a:rPr>
              <a:t> Clara Chamorro Rodríguez</a:t>
            </a:r>
          </a:p>
          <a:p>
            <a:pPr algn="r"/>
            <a:r>
              <a:rPr lang="es-ES" sz="1800" dirty="0" smtClean="0">
                <a:latin typeface="Calibri (Títulos)"/>
              </a:rPr>
              <a:t>Universidad de Valencia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076056" y="5013176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Clara Chamorro Rodríguez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Universidad de Valencia</a:t>
            </a:r>
          </a:p>
          <a:p>
            <a:endParaRPr lang="es-E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200" dirty="0" smtClean="0"/>
              <a:t>ANÁLISIS DAFO NATURA-CULTURA</a:t>
            </a:r>
            <a:br>
              <a:rPr lang="es-ES" sz="3200" dirty="0" smtClean="0"/>
            </a:b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1784350" y="1484784"/>
          <a:ext cx="5575300" cy="4574704"/>
        </p:xfrm>
        <a:graphic>
          <a:graphicData uri="http://schemas.openxmlformats.org/presentationml/2006/ole">
            <p:oleObj spid="_x0000_s39938" name="Documento" r:id="rId3" imgW="5575602" imgH="5258709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CLARA\proyecto\proyecto\FICHAS PARAJES\MUELAS Y PAREDONES\La Mola d'Ares_ARES DEL MAESTRE\La Mola desde abaj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9144000" cy="4244400"/>
          </a:xfrm>
          <a:prstGeom prst="rect">
            <a:avLst/>
          </a:prstGeom>
          <a:noFill/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4000" dirty="0" smtClean="0"/>
              <a:t/>
            </a:r>
            <a:br>
              <a:rPr lang="es-ES" sz="4000" dirty="0" smtClean="0"/>
            </a:br>
            <a:r>
              <a:rPr lang="es-ES" sz="3200" dirty="0" smtClean="0"/>
              <a:t>MUELAS Y PAREDONES ROCOSOS</a:t>
            </a:r>
            <a:br>
              <a:rPr lang="es-ES" sz="3200" dirty="0" smtClean="0"/>
            </a:br>
            <a:endParaRPr lang="es-ES" sz="3600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dirty="0" smtClean="0">
                <a:solidFill>
                  <a:schemeClr val="accent2">
                    <a:lumMod val="50000"/>
                  </a:schemeClr>
                </a:solidFill>
              </a:rPr>
              <a:t>MUELAS Y PAREDONES ROCOSOS</a:t>
            </a:r>
            <a:br>
              <a:rPr lang="es-ES" sz="32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es-E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770063" y="1989138"/>
          <a:ext cx="5516562" cy="2698750"/>
        </p:xfrm>
        <a:graphic>
          <a:graphicData uri="http://schemas.openxmlformats.org/presentationml/2006/ole">
            <p:oleObj spid="_x0000_s36866" name="Documento" r:id="rId3" imgW="5575602" imgH="274005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dirty="0" smtClean="0"/>
              <a:t>ANÁLISIS DAFO MUELAS Y PAREDONES ROCOSOS</a:t>
            </a:r>
            <a:br>
              <a:rPr lang="es-ES" sz="3200" dirty="0" smtClean="0"/>
            </a:b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1784350" y="1628800"/>
          <a:ext cx="5575300" cy="4392488"/>
        </p:xfrm>
        <a:graphic>
          <a:graphicData uri="http://schemas.openxmlformats.org/presentationml/2006/ole">
            <p:oleObj spid="_x0000_s40962" name="Documento" r:id="rId3" imgW="5575602" imgH="4693849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dirty="0" smtClean="0"/>
              <a:t>PAISAJE MÁGICO</a:t>
            </a:r>
            <a:br>
              <a:rPr lang="es-ES" sz="3200" dirty="0" smtClean="0"/>
            </a:b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</p:txBody>
      </p:sp>
      <p:pic>
        <p:nvPicPr>
          <p:cNvPr id="35842" name="Picture 2" descr="H:\CLARA\proyecto\proyecto\FICHAS PARAJES\PAISAJE MÁGICO\Rambla Celumbres_C-C-P\IMG_2084P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9144000" cy="424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-387424"/>
            <a:ext cx="8229600" cy="1584176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/>
              <a:t>PAISAJE MÁGICO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785938" y="2017713"/>
          <a:ext cx="5514975" cy="2800350"/>
        </p:xfrm>
        <a:graphic>
          <a:graphicData uri="http://schemas.openxmlformats.org/presentationml/2006/ole">
            <p:oleObj spid="_x0000_s3075" name="Documento" r:id="rId3" imgW="5575602" imgH="283114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dirty="0" smtClean="0"/>
              <a:t>ANÁLISIS DAFO PAISAJE MÁGICO</a:t>
            </a:r>
            <a:br>
              <a:rPr lang="es-ES" sz="3200" dirty="0" smtClean="0"/>
            </a:b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1785938" y="1552575"/>
          <a:ext cx="5514975" cy="4862513"/>
        </p:xfrm>
        <a:graphic>
          <a:graphicData uri="http://schemas.openxmlformats.org/presentationml/2006/ole">
            <p:oleObj spid="_x0000_s41986" name="Documento" r:id="rId3" imgW="5575602" imgH="513198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764704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dirty="0" smtClean="0"/>
              <a:t>HUMEDALES Y PARAJES COSTEROS</a:t>
            </a:r>
            <a:br>
              <a:rPr lang="es-ES" sz="3200" dirty="0" smtClean="0"/>
            </a:b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784350" y="2012950"/>
          <a:ext cx="5575300" cy="2830513"/>
        </p:xfrm>
        <a:graphic>
          <a:graphicData uri="http://schemas.openxmlformats.org/presentationml/2006/ole">
            <p:oleObj spid="_x0000_s4098" name="Documento" r:id="rId3" imgW="5575602" imgH="2831142" progId="Word.Document.12">
              <p:embed/>
            </p:oleObj>
          </a:graphicData>
        </a:graphic>
      </p:graphicFrame>
      <p:pic>
        <p:nvPicPr>
          <p:cNvPr id="5" name="4 Imagen" descr="_ESD1922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653013"/>
            <a:ext cx="9144000" cy="3551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3200" dirty="0" smtClean="0"/>
              <a:t>HUMEDALES Y PARAJES COSTEROS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785938" y="2017713"/>
          <a:ext cx="5514975" cy="2800350"/>
        </p:xfrm>
        <a:graphic>
          <a:graphicData uri="http://schemas.openxmlformats.org/presentationml/2006/ole">
            <p:oleObj spid="_x0000_s5122" name="Documento" r:id="rId3" imgW="5575602" imgH="283114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3200" dirty="0" smtClean="0"/>
              <a:t>ANÁLISIS DAFO HUMEDALES Y PARAJES COSTEROS</a:t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971600" y="1268760"/>
          <a:ext cx="6840759" cy="5090295"/>
        </p:xfrm>
        <a:graphic>
          <a:graphicData uri="http://schemas.openxmlformats.org/drawingml/2006/table">
            <a:tbl>
              <a:tblPr/>
              <a:tblGrid>
                <a:gridCol w="3312368"/>
                <a:gridCol w="3528391"/>
              </a:tblGrid>
              <a:tr h="543695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s-ES" sz="7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900" b="1" dirty="0">
                          <a:latin typeface="Arial"/>
                          <a:ea typeface="Times New Roman"/>
                          <a:cs typeface="Times New Roman"/>
                        </a:rPr>
                        <a:t>ANÁLISIS DAFO: HUMEDALES Y PARAJES COSTEROS</a:t>
                      </a:r>
                      <a:endParaRPr lang="es-E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73" marR="49073" marT="0" marB="0">
                    <a:lnL w="412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12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12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12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2527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s-ES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DEBILIDADES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s-ES" sz="1000" b="1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s-ES" sz="1000" b="1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073" marR="49073" marT="0" marB="0">
                    <a:lnL w="412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12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12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12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s-ES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AMENAZAS</a:t>
                      </a:r>
                      <a:endParaRPr lang="es-ES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Confusión entre la demanda de sol y playa y la demanda de turismo de naturaleza, dando lugar a la masificación del espacio en determinados periodos del año. </a:t>
                      </a:r>
                      <a:endParaRPr lang="es-ES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073" marR="49073" marT="0" marB="0">
                    <a:lnL w="412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12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12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12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80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s-ES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FORTALEZAS</a:t>
                      </a:r>
                      <a:endParaRPr lang="es-ES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Existen servicios turísticos, ya que estos PNMS se encuentran en municipios costeros.</a:t>
                      </a:r>
                      <a:endParaRPr lang="es-ES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Espacios paisajísticos de gran calidad por la presencia de agua. </a:t>
                      </a:r>
                      <a:endParaRPr lang="es-ES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Proximidad a grandes núcleos de población lo que incrementa la accesibilidad a otros espacios. </a:t>
                      </a:r>
                      <a:endParaRPr lang="es-ES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Son espacios debidamente equipados para la realización de actividades al aire libre entre las que se destaca la observación de aves. </a:t>
                      </a:r>
                      <a:endParaRPr lang="es-ES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073" marR="49073" marT="0" marB="0">
                    <a:lnL w="412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12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12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12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s-ES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OPORTUNIDADES</a:t>
                      </a:r>
                      <a:endParaRPr lang="es-ES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Posibilidad de realización de turismo accesible en los  PNMS de </a:t>
                      </a:r>
                      <a:r>
                        <a:rPr lang="es-ES" sz="10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L´Estany</a:t>
                      </a:r>
                      <a:r>
                        <a:rPr lang="es-ES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( </a:t>
                      </a:r>
                      <a:r>
                        <a:rPr lang="es-ES" sz="10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Nules</a:t>
                      </a:r>
                      <a:r>
                        <a:rPr lang="es-ES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 y  El </a:t>
                      </a:r>
                      <a:r>
                        <a:rPr lang="es-ES" sz="10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Clot</a:t>
                      </a:r>
                      <a:r>
                        <a:rPr lang="es-ES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de </a:t>
                      </a:r>
                      <a:r>
                        <a:rPr lang="es-ES" sz="10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Galvany</a:t>
                      </a:r>
                      <a:r>
                        <a:rPr lang="es-ES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(Elche).</a:t>
                      </a:r>
                      <a:endParaRPr lang="es-ES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073" marR="49073" marT="0" marB="0">
                    <a:lnL w="412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12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12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12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200" b="1" dirty="0" smtClean="0"/>
              <a:t>INDICE</a:t>
            </a:r>
            <a:endParaRPr lang="es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914400" lvl="1" indent="-514350">
              <a:buNone/>
            </a:pPr>
            <a:r>
              <a:rPr lang="es-ES" dirty="0" smtClean="0"/>
              <a:t>1. Conceptos previos</a:t>
            </a:r>
          </a:p>
          <a:p>
            <a:pPr marL="914400" lvl="1" indent="-514350">
              <a:buNone/>
            </a:pPr>
            <a:r>
              <a:rPr lang="es-ES" dirty="0" smtClean="0"/>
              <a:t>2. Los ENP y el turismo.</a:t>
            </a:r>
          </a:p>
          <a:p>
            <a:pPr marL="914400" lvl="1" indent="-514350">
              <a:buNone/>
            </a:pPr>
            <a:r>
              <a:rPr lang="es-ES" dirty="0" smtClean="0"/>
              <a:t>3. Objetivos del Plan</a:t>
            </a:r>
          </a:p>
          <a:p>
            <a:pPr marL="914400" lvl="1" indent="-514350">
              <a:buNone/>
            </a:pPr>
            <a:r>
              <a:rPr lang="es-ES" dirty="0" smtClean="0"/>
              <a:t>4. Análisis Interno de los PNMS</a:t>
            </a:r>
          </a:p>
          <a:p>
            <a:pPr marL="914400" lvl="1" indent="-514350">
              <a:buNone/>
            </a:pPr>
            <a:r>
              <a:rPr lang="es-ES" dirty="0"/>
              <a:t>	</a:t>
            </a:r>
            <a:r>
              <a:rPr lang="es-ES" dirty="0" smtClean="0"/>
              <a:t>	Clasificación de los PNMS</a:t>
            </a:r>
          </a:p>
          <a:p>
            <a:pPr marL="914400" lvl="1" indent="-514350">
              <a:buNone/>
            </a:pPr>
            <a:r>
              <a:rPr lang="es-ES" dirty="0"/>
              <a:t>	</a:t>
            </a:r>
            <a:r>
              <a:rPr lang="es-ES" dirty="0" smtClean="0"/>
              <a:t>	Oferta: Recursos, equipamientos y servicios</a:t>
            </a:r>
          </a:p>
          <a:p>
            <a:pPr marL="914400" lvl="1" indent="-514350">
              <a:buNone/>
            </a:pPr>
            <a:r>
              <a:rPr lang="es-ES" dirty="0"/>
              <a:t>	</a:t>
            </a:r>
            <a:r>
              <a:rPr lang="es-ES" dirty="0" smtClean="0"/>
              <a:t>	Demanda: Público objetivo</a:t>
            </a:r>
          </a:p>
          <a:p>
            <a:pPr marL="914400" lvl="1" indent="-514350">
              <a:buNone/>
            </a:pPr>
            <a:r>
              <a:rPr lang="es-ES" dirty="0" smtClean="0"/>
              <a:t>5. Actividades a desarrollar en los PNMS</a:t>
            </a:r>
          </a:p>
          <a:p>
            <a:pPr marL="914400" lvl="1" indent="-514350">
              <a:buNone/>
            </a:pPr>
            <a:r>
              <a:rPr lang="es-ES" dirty="0" smtClean="0"/>
              <a:t>6.Valoración y análisis de los PNMS</a:t>
            </a:r>
          </a:p>
          <a:p>
            <a:pPr marL="914400" lvl="1" indent="-514350">
              <a:buNone/>
            </a:pPr>
            <a:r>
              <a:rPr lang="es-ES" dirty="0" smtClean="0"/>
              <a:t>7. Programas y acciones</a:t>
            </a:r>
          </a:p>
          <a:p>
            <a:pPr marL="914400" lvl="1" indent="-514350">
              <a:buNone/>
            </a:pPr>
            <a:r>
              <a:rPr lang="es-ES" dirty="0" smtClean="0"/>
              <a:t>8.Conclusiones</a:t>
            </a:r>
          </a:p>
          <a:p>
            <a:pPr marL="914400" lvl="1" indent="-514350">
              <a:buNone/>
            </a:pPr>
            <a:endParaRPr lang="es-ES" dirty="0" smtClean="0"/>
          </a:p>
          <a:p>
            <a:pPr marL="914400" lvl="1" indent="-514350">
              <a:buNone/>
            </a:pPr>
            <a:endParaRPr lang="es-ES" dirty="0" smtClean="0"/>
          </a:p>
          <a:p>
            <a:pPr marL="914400" lvl="1" indent="-514350">
              <a:buNone/>
            </a:pPr>
            <a:endParaRPr lang="es-ES" dirty="0" smtClean="0"/>
          </a:p>
          <a:p>
            <a:pPr marL="914400" lvl="1" indent="-514350">
              <a:buNone/>
            </a:pPr>
            <a:endParaRPr lang="es-ES" dirty="0" smtClean="0"/>
          </a:p>
          <a:p>
            <a:pPr marL="514350" indent="-514350">
              <a:buFont typeface="+mj-lt"/>
              <a:buAutoNum type="arabicPeriod"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dirty="0" smtClean="0"/>
              <a:t>PARAJE FLUVIAL</a:t>
            </a:r>
            <a:br>
              <a:rPr lang="es-ES" sz="3600" dirty="0" smtClean="0"/>
            </a:br>
            <a:endParaRPr lang="es-ES" sz="3600" dirty="0"/>
          </a:p>
        </p:txBody>
      </p:sp>
      <p:pic>
        <p:nvPicPr>
          <p:cNvPr id="27649" name="Picture 1" descr="H:\CLARA\proyecto\proyecto\FICHAS PARAJES\PARAJE FLUVIAL\Los Calderones_CHULILLA\Chulilla 0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9144000" cy="4245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3600" dirty="0" smtClean="0"/>
              <a:t>PARAJE FLUVIAL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770063" y="1408113"/>
          <a:ext cx="5516562" cy="4862512"/>
        </p:xfrm>
        <a:graphic>
          <a:graphicData uri="http://schemas.openxmlformats.org/presentationml/2006/ole">
            <p:oleObj spid="_x0000_s6146" name="Documento" r:id="rId3" imgW="5575602" imgH="491201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3200" dirty="0" smtClean="0"/>
              <a:t>ANÁLISIS DAFO PARAJE FLUVIAL</a:t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1763688" y="1268760"/>
          <a:ext cx="5575300" cy="5224462"/>
        </p:xfrm>
        <a:graphic>
          <a:graphicData uri="http://schemas.openxmlformats.org/presentationml/2006/ole">
            <p:oleObj spid="_x0000_s58370" name="Documento" r:id="rId3" imgW="5575602" imgH="522450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es-ES" sz="3600" dirty="0" smtClean="0"/>
              <a:t>ENCLAVE SINGULAR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/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29699" name="Picture 3" descr="H:\CLARA\proyecto\proyecto\FICHAS PARAJES\PARAJE SINGULAR\El Pozo Junco_EL TORO\Pino laricio con sabina rastr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84784"/>
            <a:ext cx="9144000" cy="424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dirty="0" smtClean="0"/>
              <a:t>ENCLAVE SINGULAR</a:t>
            </a:r>
            <a:br>
              <a:rPr lang="es-ES" sz="3200" dirty="0" smtClean="0"/>
            </a:b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1481138" y="1871663"/>
          <a:ext cx="5514975" cy="4094162"/>
        </p:xfrm>
        <a:graphic>
          <a:graphicData uri="http://schemas.openxmlformats.org/presentationml/2006/ole">
            <p:oleObj spid="_x0000_s30722" name="Documento" r:id="rId3" imgW="5607985" imgH="413222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dirty="0" smtClean="0"/>
              <a:t>ANÁLISIS DAFO ENCLAVE SINGULAR</a:t>
            </a:r>
            <a:br>
              <a:rPr lang="es-ES" sz="3200" dirty="0" smtClean="0"/>
            </a:b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1784350" y="1340767"/>
          <a:ext cx="5575300" cy="4764757"/>
        </p:xfrm>
        <a:graphic>
          <a:graphicData uri="http://schemas.openxmlformats.org/presentationml/2006/ole">
            <p:oleObj spid="_x0000_s59394" name="Documento" r:id="rId3" imgW="5575602" imgH="535087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dirty="0" smtClean="0"/>
              <a:t>BOSQUES DE INTERIOR</a:t>
            </a:r>
            <a:br>
              <a:rPr lang="es-ES" sz="3200" dirty="0" smtClean="0"/>
            </a:b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31746" name="Picture 2" descr="H:\CLARA\proyecto\proyecto\FICHAS PARAJES\BOSQUES DE INTERIOR\Palomita_VILAFRANCA\Pinar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9144000" cy="424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dirty="0" smtClean="0"/>
              <a:t>BOSQUES DE INTERIOR</a:t>
            </a:r>
            <a:br>
              <a:rPr lang="es-ES" sz="3200" dirty="0" smtClean="0"/>
            </a:b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1785938" y="1814513"/>
          <a:ext cx="5514975" cy="3178175"/>
        </p:xfrm>
        <a:graphic>
          <a:graphicData uri="http://schemas.openxmlformats.org/presentationml/2006/ole">
            <p:oleObj spid="_x0000_s32770" name="Documento" r:id="rId3" imgW="5575602" imgH="321851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dirty="0" smtClean="0"/>
              <a:t>ANÁLISIS DAFO BOSQUES DE INTERIOR</a:t>
            </a:r>
            <a:br>
              <a:rPr lang="es-ES" sz="3200" dirty="0" smtClean="0"/>
            </a:b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1691680" y="1700808"/>
          <a:ext cx="5575300" cy="4348162"/>
        </p:xfrm>
        <a:graphic>
          <a:graphicData uri="http://schemas.openxmlformats.org/presentationml/2006/ole">
            <p:oleObj spid="_x0000_s60418" name="Documento" r:id="rId3" imgW="5575602" imgH="434823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dirty="0" smtClean="0"/>
              <a:t>SIERRAS PRELITORALES</a:t>
            </a:r>
            <a:br>
              <a:rPr lang="es-ES" sz="3200" dirty="0" smtClean="0"/>
            </a:b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33794" name="Picture 2" descr="H:\CLARA\proyecto\proyecto\FICHAS PARAJES\SIERRAS PRELITORALES\Serra de Quatretonda_QUATRETONDA\sier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9144000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b="1" dirty="0" smtClean="0"/>
              <a:t>CONCEPTOS PREVIOS</a:t>
            </a:r>
            <a:endParaRPr lang="es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ES" dirty="0" smtClean="0"/>
              <a:t>Turismo</a:t>
            </a:r>
          </a:p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r>
              <a:rPr lang="es-ES" dirty="0" smtClean="0"/>
              <a:t>Turista / visitante</a:t>
            </a:r>
          </a:p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r>
              <a:rPr lang="es-ES" dirty="0" smtClean="0"/>
              <a:t>Recursos turísticos</a:t>
            </a:r>
          </a:p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r>
              <a:rPr lang="es-ES" dirty="0" smtClean="0"/>
              <a:t>Equipamientos recreativos</a:t>
            </a:r>
          </a:p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r>
              <a:rPr lang="es-ES" dirty="0" smtClean="0"/>
              <a:t>Servicios turísticos</a:t>
            </a:r>
          </a:p>
          <a:p>
            <a:pPr>
              <a:buNone/>
            </a:pPr>
            <a:endParaRPr lang="es-ES" dirty="0" smtClean="0"/>
          </a:p>
          <a:p>
            <a:pPr algn="ctr">
              <a:buNone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7088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/>
              <a:t>SIERRAS PRELITORALES</a:t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1698625" y="836713"/>
          <a:ext cx="6197600" cy="6192688"/>
        </p:xfrm>
        <a:graphic>
          <a:graphicData uri="http://schemas.openxmlformats.org/presentationml/2006/ole">
            <p:oleObj spid="_x0000_s34819" name="Documento" r:id="rId3" imgW="5575602" imgH="631858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3200" dirty="0" smtClean="0"/>
              <a:t>ANÁLISIS DAFO SIERRAS PRELITORALES</a:t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endParaRPr lang="es-ES" sz="3200" dirty="0"/>
          </a:p>
        </p:txBody>
      </p:sp>
      <p:graphicFrame>
        <p:nvGraphicFramePr>
          <p:cNvPr id="45057" name="Object 1"/>
          <p:cNvGraphicFramePr>
            <a:graphicFrameLocks noChangeAspect="1"/>
          </p:cNvGraphicFramePr>
          <p:nvPr/>
        </p:nvGraphicFramePr>
        <p:xfrm>
          <a:off x="1763688" y="692696"/>
          <a:ext cx="5575300" cy="6408712"/>
        </p:xfrm>
        <a:graphic>
          <a:graphicData uri="http://schemas.openxmlformats.org/presentationml/2006/ole">
            <p:oleObj spid="_x0000_s45057" name="Documento" r:id="rId3" imgW="5575602" imgH="622714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3200" dirty="0" smtClean="0"/>
              <a:t>ACTIVIDADES A DESARROLLAR EN LOS PNMS SEGÚN CATEGORÍAS</a:t>
            </a:r>
            <a:br>
              <a:rPr lang="es-ES" sz="3200" dirty="0" smtClean="0"/>
            </a:b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PNMS NATURA CULTURA: </a:t>
            </a:r>
          </a:p>
          <a:p>
            <a:pPr>
              <a:buNone/>
            </a:pPr>
            <a:endParaRPr lang="es-ES" u="sng" dirty="0" smtClean="0"/>
          </a:p>
          <a:p>
            <a:pPr>
              <a:buNone/>
            </a:pPr>
            <a:r>
              <a:rPr lang="es-ES" u="sng" dirty="0" smtClean="0"/>
              <a:t>Actividades comunes</a:t>
            </a:r>
            <a:r>
              <a:rPr lang="es-ES" dirty="0" smtClean="0"/>
              <a:t>: Visita cultural y de interpretación del patrimonio, actividades populares y tradicionales, esparcimiento y paseo, contemplación del paisaje. </a:t>
            </a:r>
          </a:p>
          <a:p>
            <a:pPr>
              <a:buNone/>
            </a:pPr>
            <a:endParaRPr lang="es-ES" u="sng" dirty="0" smtClean="0"/>
          </a:p>
          <a:p>
            <a:pPr>
              <a:buNone/>
            </a:pPr>
            <a:r>
              <a:rPr lang="es-ES" u="sng" dirty="0" smtClean="0"/>
              <a:t>Actividades específicas</a:t>
            </a:r>
            <a:r>
              <a:rPr lang="es-ES" dirty="0" smtClean="0"/>
              <a:t>: Educación ambiental, jornadas técnicas (Segorbe). Visitas  al parque escultórico ( Sant Jordi).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3200" dirty="0" smtClean="0"/>
              <a:t>ACTIVIDADES A DESARROLLAR EN LOS PNMS SEGÚN CATEGORÍAS</a:t>
            </a:r>
            <a:br>
              <a:rPr lang="es-ES" sz="3200" dirty="0" smtClean="0"/>
            </a:b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PNMS MUELAS Y PAREDONES: </a:t>
            </a:r>
          </a:p>
          <a:p>
            <a:pPr>
              <a:buNone/>
            </a:pPr>
            <a:endParaRPr lang="es-ES" u="sng" dirty="0" smtClean="0"/>
          </a:p>
          <a:p>
            <a:pPr>
              <a:buNone/>
            </a:pPr>
            <a:r>
              <a:rPr lang="es-ES" u="sng" dirty="0" smtClean="0"/>
              <a:t>Actividades comunes</a:t>
            </a:r>
            <a:r>
              <a:rPr lang="es-ES" dirty="0" smtClean="0"/>
              <a:t>: Interpretación y contemplación del paisaje, observación de flora y fauna, fotografía, interpretación de la geología y geomorfología. </a:t>
            </a:r>
          </a:p>
          <a:p>
            <a:pPr>
              <a:buNone/>
            </a:pPr>
            <a:r>
              <a:rPr lang="es-ES" u="sng" dirty="0" smtClean="0"/>
              <a:t> </a:t>
            </a:r>
          </a:p>
          <a:p>
            <a:pPr>
              <a:buNone/>
            </a:pPr>
            <a:r>
              <a:rPr lang="es-ES" u="sng" dirty="0" smtClean="0"/>
              <a:t>Actividades específicas</a:t>
            </a:r>
            <a:r>
              <a:rPr lang="es-ES" dirty="0" smtClean="0"/>
              <a:t>: Escalada ( Callosa del Segura)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3200" dirty="0" smtClean="0"/>
              <a:t>ACTIVIDADES A DESARROLLAR EN LOS PNMS SEGÚN CATEGORÍAS</a:t>
            </a:r>
            <a:br>
              <a:rPr lang="es-ES" sz="3200" dirty="0" smtClean="0"/>
            </a:b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PAISAJE MÁGICO: </a:t>
            </a:r>
          </a:p>
          <a:p>
            <a:pPr>
              <a:buNone/>
            </a:pPr>
            <a:endParaRPr lang="es-ES" u="sng" dirty="0" smtClean="0"/>
          </a:p>
          <a:p>
            <a:pPr>
              <a:buNone/>
            </a:pPr>
            <a:r>
              <a:rPr lang="es-ES" u="sng" dirty="0" smtClean="0"/>
              <a:t>Actividades comunes</a:t>
            </a:r>
            <a:r>
              <a:rPr lang="es-ES" dirty="0" smtClean="0"/>
              <a:t>: Interpretación y contemplación del paisaje, actividades tradicionales, esparcimiento y paseo, interpretación ambiental, observación flora y fauna, fotografía. </a:t>
            </a:r>
          </a:p>
          <a:p>
            <a:pPr>
              <a:buNone/>
            </a:pPr>
            <a:r>
              <a:rPr lang="es-ES" u="sng" dirty="0" smtClean="0"/>
              <a:t> </a:t>
            </a:r>
          </a:p>
          <a:p>
            <a:pPr>
              <a:buNone/>
            </a:pPr>
            <a:r>
              <a:rPr lang="es-ES" u="sng" dirty="0" smtClean="0"/>
              <a:t>Actividades específicas</a:t>
            </a:r>
            <a:r>
              <a:rPr lang="es-ES" dirty="0" smtClean="0"/>
              <a:t>: Baño  e interpretación del recurso agua ( Bejís). Panorámicas (Alzira)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3200" dirty="0" smtClean="0"/>
              <a:t>ACTIVIDADES A DESARROLLAR EN LOS PNMS SEGÚN CATEGORÍAS</a:t>
            </a:r>
            <a:br>
              <a:rPr lang="es-ES" sz="3200" dirty="0" smtClean="0"/>
            </a:b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HUMEDALES Y PNMS COSTEROS: </a:t>
            </a:r>
          </a:p>
          <a:p>
            <a:pPr>
              <a:buNone/>
            </a:pPr>
            <a:endParaRPr lang="es-ES" u="sng" dirty="0" smtClean="0"/>
          </a:p>
          <a:p>
            <a:pPr>
              <a:buNone/>
            </a:pPr>
            <a:r>
              <a:rPr lang="es-ES" u="sng" dirty="0" smtClean="0"/>
              <a:t>Actividades comunes</a:t>
            </a:r>
            <a:r>
              <a:rPr lang="es-ES" dirty="0" smtClean="0"/>
              <a:t>: Observación aves acuáticas, fotografía. </a:t>
            </a:r>
          </a:p>
          <a:p>
            <a:pPr>
              <a:buNone/>
            </a:pPr>
            <a:endParaRPr lang="es-ES" u="sng" dirty="0" smtClean="0"/>
          </a:p>
          <a:p>
            <a:pPr>
              <a:buNone/>
            </a:pPr>
            <a:r>
              <a:rPr lang="es-ES" u="sng" dirty="0" smtClean="0"/>
              <a:t>Actividades específicas</a:t>
            </a:r>
            <a:r>
              <a:rPr lang="es-ES" dirty="0" smtClean="0"/>
              <a:t>: Playa ( Torrevieja, Elche). Patrimonio cultural etnológico, interpretación ambiental ( Elche).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3200" dirty="0" smtClean="0"/>
              <a:t>ACTIVIDADES A DESARROLLAR EN LOS PNMS SEGÚN CATEGORÍAS</a:t>
            </a:r>
            <a:br>
              <a:rPr lang="es-ES" sz="3200" dirty="0" smtClean="0"/>
            </a:b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PNM FLUVIAL:</a:t>
            </a:r>
          </a:p>
          <a:p>
            <a:pPr>
              <a:buNone/>
            </a:pPr>
            <a:endParaRPr lang="es-ES" u="sng" dirty="0" smtClean="0"/>
          </a:p>
          <a:p>
            <a:pPr>
              <a:buNone/>
            </a:pPr>
            <a:r>
              <a:rPr lang="es-ES" u="sng" dirty="0" smtClean="0"/>
              <a:t>Actividades comunes</a:t>
            </a:r>
            <a:r>
              <a:rPr lang="es-ES" dirty="0" smtClean="0"/>
              <a:t>: Baño (zonas aptas).</a:t>
            </a:r>
          </a:p>
          <a:p>
            <a:pPr>
              <a:buNone/>
            </a:pPr>
            <a:endParaRPr lang="es-ES" u="sng" dirty="0" smtClean="0"/>
          </a:p>
          <a:p>
            <a:pPr>
              <a:buNone/>
            </a:pPr>
            <a:r>
              <a:rPr lang="es-ES" u="sng" dirty="0" smtClean="0"/>
              <a:t>Actividades específicas</a:t>
            </a:r>
            <a:r>
              <a:rPr lang="es-ES" dirty="0" smtClean="0"/>
              <a:t>: Interpretación del patrimonio ( Xátiva), Escalada y actividades deportivas de agua (Chulilla), espeleología ( Ontinyent) , actividades deportivas ( Muro de Alcoy). </a:t>
            </a:r>
          </a:p>
          <a:p>
            <a:pPr>
              <a:buNone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3200" dirty="0" smtClean="0"/>
              <a:t>ACTIVIDADES A DESARROLLAR EN LOS PNMS SEGÚN CATEGORÍAS</a:t>
            </a:r>
            <a:br>
              <a:rPr lang="es-ES" sz="3200" dirty="0" smtClean="0"/>
            </a:b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PNM SINGULAR: </a:t>
            </a:r>
          </a:p>
          <a:p>
            <a:pPr>
              <a:buNone/>
            </a:pPr>
            <a:endParaRPr lang="es-ES" u="sng" dirty="0" smtClean="0"/>
          </a:p>
          <a:p>
            <a:pPr>
              <a:buNone/>
            </a:pPr>
            <a:r>
              <a:rPr lang="es-ES" u="sng" dirty="0" smtClean="0"/>
              <a:t>Actividades comunes</a:t>
            </a:r>
            <a:r>
              <a:rPr lang="es-ES" dirty="0" smtClean="0"/>
              <a:t>: Observación de flora de interés, actividades científicas. </a:t>
            </a:r>
          </a:p>
          <a:p>
            <a:pPr>
              <a:buNone/>
            </a:pPr>
            <a:endParaRPr lang="es-ES" u="sng" dirty="0" smtClean="0"/>
          </a:p>
          <a:p>
            <a:pPr>
              <a:buNone/>
            </a:pPr>
            <a:r>
              <a:rPr lang="es-ES" u="sng" dirty="0" smtClean="0"/>
              <a:t>Actividades específicas</a:t>
            </a:r>
            <a:r>
              <a:rPr lang="es-ES" dirty="0" smtClean="0"/>
              <a:t>: Senderismo ( Petrer), Educación ambiental ( Benassal), uso tradicional popular ( Manuel)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3200" dirty="0" smtClean="0"/>
              <a:t>ACTIVIDADES A DESARROLLAR EN LOS PNMS SEGÚN CATEGORÍAS</a:t>
            </a:r>
            <a:br>
              <a:rPr lang="es-ES" sz="3200" dirty="0" smtClean="0"/>
            </a:b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BOSQUES DE INTERIOR </a:t>
            </a:r>
          </a:p>
          <a:p>
            <a:pPr>
              <a:buNone/>
            </a:pPr>
            <a:endParaRPr lang="es-ES" u="sng" dirty="0" smtClean="0"/>
          </a:p>
          <a:p>
            <a:pPr>
              <a:buNone/>
            </a:pPr>
            <a:r>
              <a:rPr lang="es-ES" u="sng" dirty="0" smtClean="0"/>
              <a:t>Actividades comunes</a:t>
            </a:r>
            <a:r>
              <a:rPr lang="es-ES" dirty="0" smtClean="0"/>
              <a:t>: Senderismo, observación de la naturaleza. </a:t>
            </a:r>
          </a:p>
          <a:p>
            <a:pPr>
              <a:buNone/>
            </a:pPr>
            <a:endParaRPr lang="es-ES" u="sng" dirty="0" smtClean="0"/>
          </a:p>
          <a:p>
            <a:pPr>
              <a:buNone/>
            </a:pPr>
            <a:r>
              <a:rPr lang="es-ES" u="sng" dirty="0" smtClean="0"/>
              <a:t>Actividades específicas</a:t>
            </a:r>
            <a:r>
              <a:rPr lang="es-ES" dirty="0" smtClean="0"/>
              <a:t>: Interpretación del Patrimonio cultural ( Alcublas), Esparcimiento  y uso recreativo (Altura), Interpretación del patrimonio etnológico ( Vilafranca).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3200" dirty="0" smtClean="0"/>
              <a:t>ACTIVIDADES A DESARROLLAR EN LOS PNMS SEGÚN CATEGORÍAS</a:t>
            </a:r>
            <a:br>
              <a:rPr lang="es-ES" sz="3200" dirty="0" smtClean="0"/>
            </a:b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SIERRAS PRELITORALES</a:t>
            </a:r>
          </a:p>
          <a:p>
            <a:pPr>
              <a:buNone/>
            </a:pPr>
            <a:endParaRPr lang="es-ES" u="sng" dirty="0" smtClean="0"/>
          </a:p>
          <a:p>
            <a:pPr>
              <a:buNone/>
            </a:pPr>
            <a:r>
              <a:rPr lang="es-ES" u="sng" dirty="0" smtClean="0"/>
              <a:t>Actividades comunes</a:t>
            </a:r>
            <a:r>
              <a:rPr lang="es-ES" dirty="0" smtClean="0"/>
              <a:t>: Senderismo, Observación del paisaje.</a:t>
            </a:r>
          </a:p>
          <a:p>
            <a:pPr>
              <a:buNone/>
            </a:pPr>
            <a:endParaRPr lang="es-ES" u="sng" dirty="0" smtClean="0"/>
          </a:p>
          <a:p>
            <a:pPr>
              <a:buNone/>
            </a:pPr>
            <a:r>
              <a:rPr lang="es-ES" u="sng" dirty="0" smtClean="0"/>
              <a:t>Actividades específicas</a:t>
            </a:r>
            <a:r>
              <a:rPr lang="es-ES" dirty="0" smtClean="0"/>
              <a:t>: Itinerarios de turismo accesible ( Villamarchante), Educación Ambiental ( Gandía ), Actividades deportivas, uso científico ( Llombai), Recogida de setas ( Sant Joan del Moró).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200" dirty="0" smtClean="0"/>
              <a:t>LOS PNMS Y EL TURISMO</a:t>
            </a:r>
            <a:br>
              <a:rPr lang="es-ES" sz="3200" dirty="0" smtClean="0"/>
            </a:b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/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Turismo             Necesidad de uso del territorio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PNM es un ENP           La declaración de ENP supone: 				puesta en valor frente a otros 				territorios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</p:txBody>
      </p:sp>
      <p:sp>
        <p:nvSpPr>
          <p:cNvPr id="4" name="3 Flecha derecha"/>
          <p:cNvSpPr/>
          <p:nvPr/>
        </p:nvSpPr>
        <p:spPr>
          <a:xfrm>
            <a:off x="1979712" y="2924944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Flecha derecha"/>
          <p:cNvSpPr/>
          <p:nvPr/>
        </p:nvSpPr>
        <p:spPr>
          <a:xfrm>
            <a:off x="2987824" y="3861048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3200" dirty="0" smtClean="0"/>
              <a:t>ANÁLISIS DE LA DEMANDA</a:t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 MERCADO ACTUAL              INCONVENIENTE PRINCIPAL: NO EXISTEN ESTUDIOS DE MERCADO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PÚBLICO OBJETIVO: </a:t>
            </a:r>
          </a:p>
          <a:p>
            <a:r>
              <a:rPr lang="es-ES" dirty="0" smtClean="0"/>
              <a:t>Procedencia: municipios próximos y núcleos urbanos, incluso la propia población local de la Comunidad Valenciana</a:t>
            </a:r>
          </a:p>
          <a:p>
            <a:r>
              <a:rPr lang="es-ES" dirty="0" smtClean="0"/>
              <a:t> Grupos sin definición de edad con motivaciones relacionadas con el medio ambiente  y capaces de sensibilizarse con el mismo. </a:t>
            </a:r>
          </a:p>
        </p:txBody>
      </p:sp>
      <p:sp>
        <p:nvSpPr>
          <p:cNvPr id="4" name="3 Flecha derecha"/>
          <p:cNvSpPr/>
          <p:nvPr/>
        </p:nvSpPr>
        <p:spPr>
          <a:xfrm>
            <a:off x="3995936" y="1628800"/>
            <a:ext cx="50405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58644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700" dirty="0" smtClean="0"/>
              <a:t>ANÁLISIS DAFO GENÉRICO DE LOS PNMS</a:t>
            </a: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endParaRPr lang="es-ES" sz="3200" dirty="0"/>
          </a:p>
        </p:txBody>
      </p:sp>
      <p:graphicFrame>
        <p:nvGraphicFramePr>
          <p:cNvPr id="62467" name="Object 3"/>
          <p:cNvGraphicFramePr>
            <a:graphicFrameLocks noChangeAspect="1"/>
          </p:cNvGraphicFramePr>
          <p:nvPr>
            <p:ph idx="1"/>
          </p:nvPr>
        </p:nvGraphicFramePr>
        <p:xfrm>
          <a:off x="2954338" y="549275"/>
          <a:ext cx="3954462" cy="6308725"/>
        </p:xfrm>
        <a:graphic>
          <a:graphicData uri="http://schemas.openxmlformats.org/presentationml/2006/ole">
            <p:oleObj spid="_x0000_s62467" name="Documento" r:id="rId3" imgW="5575602" imgH="8892679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dirty="0" smtClean="0"/>
              <a:t>VENTAJA COMPETITIVA DE LOS PNMS</a:t>
            </a:r>
            <a:endParaRPr lang="es-ES" sz="3200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b="1" i="1" dirty="0" smtClean="0"/>
              <a:t>Cabe destacar como </a:t>
            </a:r>
            <a:r>
              <a:rPr lang="es-ES" b="1" i="1" u="sng" dirty="0" smtClean="0"/>
              <a:t>ventaja competitiva</a:t>
            </a:r>
            <a:r>
              <a:rPr lang="es-ES" b="1" i="1" dirty="0" smtClean="0"/>
              <a:t> respecto a los demás ENP de la Comunidad Valenciana la cercanía que supone la existencia de tan amplio número de PNM por toda la superficie de la Comunidad Valenciana.</a:t>
            </a:r>
            <a:endParaRPr lang="es-ES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34076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dirty="0" smtClean="0"/>
              <a:t>PROGRAMAS Y ACTUACIONES</a:t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b="1" dirty="0" smtClean="0"/>
              <a:t>1</a:t>
            </a:r>
            <a:r>
              <a:rPr lang="es-ES" sz="3200" dirty="0" smtClean="0"/>
              <a:t>. </a:t>
            </a:r>
            <a:r>
              <a:rPr lang="es-ES" sz="3200" b="1" dirty="0" smtClean="0"/>
              <a:t>PROGRAMA PRODUCTO</a:t>
            </a:r>
            <a:br>
              <a:rPr lang="es-ES" sz="3200" b="1" dirty="0" smtClean="0"/>
            </a:br>
            <a:endParaRPr lang="es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s-ES" sz="2200" dirty="0" smtClean="0"/>
          </a:p>
          <a:p>
            <a:pPr>
              <a:buNone/>
            </a:pPr>
            <a:r>
              <a:rPr lang="es-ES" sz="2200" b="1" dirty="0" smtClean="0"/>
              <a:t>Actuación 1.1. Creación de un logo para homogeneizar la imagen de los PNMS y así facilitar su distribución. </a:t>
            </a:r>
          </a:p>
          <a:p>
            <a:pPr>
              <a:buNone/>
            </a:pPr>
            <a:endParaRPr lang="es-ES" sz="2200" b="1" dirty="0" smtClean="0"/>
          </a:p>
          <a:p>
            <a:pPr>
              <a:buNone/>
            </a:pPr>
            <a:r>
              <a:rPr lang="es-ES" sz="2200" b="1" dirty="0" smtClean="0"/>
              <a:t>Actuación 1.2 Elaboración de itinerarios conjuntos entre PNMS próximos entre sí.</a:t>
            </a:r>
            <a:endParaRPr lang="es-E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3200" dirty="0" smtClean="0"/>
              <a:t>2. PROGRAMA PROMOCIÓN</a:t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b="1" dirty="0" smtClean="0"/>
              <a:t>Actuación 2.1 Realización de Fam-Trip / Press-Trip.</a:t>
            </a:r>
          </a:p>
          <a:p>
            <a:pPr>
              <a:buNone/>
            </a:pPr>
            <a:endParaRPr lang="es-ES" b="1" dirty="0" smtClean="0"/>
          </a:p>
          <a:p>
            <a:pPr>
              <a:buNone/>
            </a:pPr>
            <a:r>
              <a:rPr lang="es-ES" b="1" dirty="0" smtClean="0"/>
              <a:t> Actuación 2.2 Video promocional de los PNMS.</a:t>
            </a:r>
          </a:p>
          <a:p>
            <a:pPr>
              <a:buNone/>
            </a:pPr>
            <a:endParaRPr lang="es-ES" b="1" dirty="0" smtClean="0"/>
          </a:p>
          <a:p>
            <a:pPr>
              <a:buNone/>
            </a:pPr>
            <a:r>
              <a:rPr lang="es-ES" b="1" dirty="0" smtClean="0"/>
              <a:t>Actuación 2.3 Elaboración de folletos para  SU distribución en las Tourist Info.</a:t>
            </a:r>
          </a:p>
          <a:p>
            <a:pPr>
              <a:buNone/>
            </a:pPr>
            <a:endParaRPr lang="es-ES" b="1" dirty="0" smtClean="0"/>
          </a:p>
          <a:p>
            <a:pPr>
              <a:buNone/>
            </a:pPr>
            <a:r>
              <a:rPr lang="es-ES" b="1" dirty="0" smtClean="0"/>
              <a:t>Actuación 2.4- Creación de Página Web.</a:t>
            </a:r>
          </a:p>
          <a:p>
            <a:pPr>
              <a:buNone/>
            </a:pPr>
            <a:endParaRPr lang="es-ES" b="1" dirty="0" smtClean="0"/>
          </a:p>
          <a:p>
            <a:pPr>
              <a:buNone/>
            </a:pPr>
            <a:r>
              <a:rPr lang="es-ES" b="1" dirty="0" smtClean="0"/>
              <a:t>Actuación 1.5</a:t>
            </a:r>
            <a:r>
              <a:rPr lang="es-ES" dirty="0" smtClean="0"/>
              <a:t>. </a:t>
            </a:r>
            <a:r>
              <a:rPr lang="es-ES" b="1" dirty="0" smtClean="0"/>
              <a:t>Introducción de links de la Página Web en Página de Turismo de la Comunitat Valenciana.</a:t>
            </a:r>
          </a:p>
          <a:p>
            <a:pPr>
              <a:buNone/>
            </a:pPr>
            <a:endParaRPr lang="es-ES" b="1" dirty="0" smtClean="0"/>
          </a:p>
          <a:p>
            <a:pPr>
              <a:buNone/>
            </a:pPr>
            <a:r>
              <a:rPr lang="es-ES" b="1" dirty="0" smtClean="0"/>
              <a:t>Actuación 2.6.  Links en páginas Web de alojamientos de turismo rural.</a:t>
            </a:r>
          </a:p>
          <a:p>
            <a:pPr>
              <a:buNone/>
            </a:pPr>
            <a:endParaRPr lang="es-ES" b="1" dirty="0" smtClean="0"/>
          </a:p>
          <a:p>
            <a:pPr>
              <a:buNone/>
            </a:pPr>
            <a:endParaRPr lang="es-ES" b="1" dirty="0" smtClean="0"/>
          </a:p>
          <a:p>
            <a:pPr>
              <a:buNone/>
            </a:pPr>
            <a:endParaRPr lang="es-ES" b="1" dirty="0" smtClean="0"/>
          </a:p>
          <a:p>
            <a:pPr>
              <a:buNone/>
            </a:pP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3200" dirty="0" smtClean="0"/>
              <a:t>2. PROGRAMA PROMOCIÓN</a:t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200" b="1" dirty="0" smtClean="0"/>
              <a:t>Actuación 2.7. Difusión a través de las Redes Sociales (</a:t>
            </a:r>
            <a:r>
              <a:rPr lang="es-ES" sz="2200" b="1" dirty="0" err="1" smtClean="0"/>
              <a:t>Facebook</a:t>
            </a:r>
            <a:r>
              <a:rPr lang="es-ES" sz="2200" b="1" dirty="0" smtClean="0"/>
              <a:t>, </a:t>
            </a:r>
            <a:r>
              <a:rPr lang="es-ES" sz="2200" b="1" dirty="0" err="1" smtClean="0"/>
              <a:t>Twitter</a:t>
            </a:r>
            <a:r>
              <a:rPr lang="es-ES" sz="2200" b="1" dirty="0" smtClean="0"/>
              <a:t>, </a:t>
            </a:r>
            <a:r>
              <a:rPr lang="es-ES" sz="2200" b="1" dirty="0" err="1" smtClean="0"/>
              <a:t>Tuenti</a:t>
            </a:r>
            <a:r>
              <a:rPr lang="es-ES" sz="2200" b="1" dirty="0" smtClean="0"/>
              <a:t>…).</a:t>
            </a:r>
          </a:p>
          <a:p>
            <a:pPr>
              <a:buNone/>
            </a:pPr>
            <a:endParaRPr lang="es-ES" sz="2200" b="1" dirty="0" smtClean="0"/>
          </a:p>
          <a:p>
            <a:pPr>
              <a:buNone/>
            </a:pPr>
            <a:r>
              <a:rPr lang="es-ES" sz="2200" b="1" dirty="0" smtClean="0"/>
              <a:t>Actuación 2.8. Asistencia a ferias de turismo y naturaleza.</a:t>
            </a:r>
          </a:p>
          <a:p>
            <a:pPr>
              <a:buNone/>
            </a:pPr>
            <a:endParaRPr lang="es-ES" sz="2200" b="1" dirty="0" smtClean="0"/>
          </a:p>
          <a:p>
            <a:pPr>
              <a:buNone/>
            </a:pPr>
            <a:r>
              <a:rPr lang="es-ES" sz="2200" b="1" dirty="0" smtClean="0"/>
              <a:t>Actuación 2.9 Exposiciones itinerantes.</a:t>
            </a:r>
          </a:p>
          <a:p>
            <a:pPr>
              <a:buNone/>
            </a:pPr>
            <a:endParaRPr lang="es-ES" sz="2200" b="1" dirty="0" smtClean="0"/>
          </a:p>
          <a:p>
            <a:pPr>
              <a:buNone/>
            </a:pPr>
            <a:r>
              <a:rPr lang="es-ES" sz="2200" b="1" dirty="0" smtClean="0"/>
              <a:t>Actuación 2.10. Links de la Página Web de los PNMS en las Páginas Web de los Municipios. </a:t>
            </a:r>
          </a:p>
          <a:p>
            <a:pPr>
              <a:buNone/>
            </a:pPr>
            <a:endParaRPr lang="es-ES" sz="2200" b="1" dirty="0" smtClean="0"/>
          </a:p>
          <a:p>
            <a:pPr>
              <a:buNone/>
            </a:pPr>
            <a:r>
              <a:rPr lang="es-ES" sz="2200" b="1" dirty="0" smtClean="0"/>
              <a:t>Actuación 2.11 Diseño de calendarios con las imágenes de los PNMS.</a:t>
            </a:r>
          </a:p>
          <a:p>
            <a:pPr>
              <a:buNone/>
            </a:pPr>
            <a:endParaRPr lang="es-ES" b="1" dirty="0" smtClean="0"/>
          </a:p>
          <a:p>
            <a:pPr>
              <a:buNone/>
            </a:pPr>
            <a:endParaRPr lang="es-ES" b="1" dirty="0" smtClean="0"/>
          </a:p>
          <a:p>
            <a:pPr>
              <a:buNone/>
            </a:pPr>
            <a:endParaRPr lang="es-ES" b="1" dirty="0" smtClean="0"/>
          </a:p>
          <a:p>
            <a:pPr>
              <a:buNone/>
            </a:pP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3200" dirty="0" smtClean="0"/>
              <a:t>3. PROGRAMAS DE FORMACIÓN</a:t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b="1" dirty="0" smtClean="0"/>
              <a:t>Actuación 3.1.  Especialización de guías para la realización de visitas por los PNMS.</a:t>
            </a:r>
          </a:p>
          <a:p>
            <a:pPr>
              <a:buNone/>
            </a:pPr>
            <a:endParaRPr lang="es-ES" b="1" dirty="0" smtClean="0"/>
          </a:p>
          <a:p>
            <a:pPr>
              <a:buNone/>
            </a:pPr>
            <a:r>
              <a:rPr lang="es-ES" b="1" dirty="0" smtClean="0"/>
              <a:t>Actuación 3.2. Formación medioambiental destinada a  los técnicos de turismo. </a:t>
            </a:r>
          </a:p>
          <a:p>
            <a:pPr>
              <a:buNone/>
            </a:pPr>
            <a:endParaRPr lang="es-ES" b="1" dirty="0" smtClean="0"/>
          </a:p>
          <a:p>
            <a:pPr>
              <a:buNone/>
            </a:pPr>
            <a:r>
              <a:rPr lang="es-ES" b="1" dirty="0" smtClean="0"/>
              <a:t>Actuación 3.3. Jornadas para el intercambio de experiencias profesionales entre los gestores de los PNMS.</a:t>
            </a:r>
          </a:p>
          <a:p>
            <a:pPr>
              <a:buNone/>
            </a:pPr>
            <a:endParaRPr lang="es-ES" b="1" dirty="0" smtClean="0"/>
          </a:p>
          <a:p>
            <a:pPr>
              <a:buNone/>
            </a:pPr>
            <a:r>
              <a:rPr lang="es-ES" b="1" dirty="0" smtClean="0"/>
              <a:t>Actuación 3.4. Cursos de formación destinados a los gestores de PNMS. </a:t>
            </a:r>
          </a:p>
          <a:p>
            <a:pPr>
              <a:buNone/>
            </a:pPr>
            <a:endParaRPr lang="es-ES" b="1" dirty="0" smtClean="0"/>
          </a:p>
          <a:p>
            <a:pPr>
              <a:buNone/>
            </a:pPr>
            <a:r>
              <a:rPr lang="es-ES" b="1" dirty="0" smtClean="0"/>
              <a:t>Actuación 3.5. Cursos de formación y talleres para la población local</a:t>
            </a:r>
          </a:p>
          <a:p>
            <a:pPr>
              <a:buNone/>
            </a:pPr>
            <a:endParaRPr lang="es-ES" b="1" dirty="0" smtClean="0"/>
          </a:p>
          <a:p>
            <a:pPr>
              <a:buNone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3200" dirty="0" smtClean="0"/>
              <a:t>4. PROGRAMA DE COLABORACIÓN</a:t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/>
          </a:bodyPr>
          <a:lstStyle/>
          <a:p>
            <a:pPr>
              <a:buNone/>
            </a:pPr>
            <a:endParaRPr lang="es-ES" sz="2200" b="1" dirty="0" smtClean="0"/>
          </a:p>
          <a:p>
            <a:pPr>
              <a:buNone/>
            </a:pPr>
            <a:endParaRPr lang="es-ES" sz="2200" b="1" dirty="0" smtClean="0"/>
          </a:p>
          <a:p>
            <a:pPr>
              <a:buNone/>
            </a:pPr>
            <a:r>
              <a:rPr lang="es-ES" sz="2200" b="1" dirty="0" smtClean="0"/>
              <a:t>Actuación 4.1. Colaboración entre Sector público, Sector Privado y agentes locales. </a:t>
            </a:r>
          </a:p>
          <a:p>
            <a:pPr>
              <a:buNone/>
            </a:pPr>
            <a:endParaRPr lang="es-ES" sz="2200" b="1" dirty="0" smtClean="0"/>
          </a:p>
          <a:p>
            <a:pPr>
              <a:buNone/>
            </a:pPr>
            <a:r>
              <a:rPr lang="es-ES" sz="2200" b="1" dirty="0" smtClean="0"/>
              <a:t>Actuación 4.2. Colaboración entre Ayuntamientos-</a:t>
            </a:r>
            <a:r>
              <a:rPr lang="es-ES" sz="2200" b="1" dirty="0" err="1" smtClean="0"/>
              <a:t>Convention</a:t>
            </a:r>
            <a:r>
              <a:rPr lang="es-ES" sz="2200" b="1" dirty="0" smtClean="0"/>
              <a:t> Bureau Interior  y agentes locales. </a:t>
            </a:r>
          </a:p>
          <a:p>
            <a:pPr>
              <a:buNone/>
            </a:pPr>
            <a:endParaRPr lang="es-ES" sz="2200" b="1" dirty="0" smtClean="0"/>
          </a:p>
          <a:p>
            <a:pPr>
              <a:buNone/>
            </a:pPr>
            <a:r>
              <a:rPr lang="es-ES" sz="2200" b="1" dirty="0" smtClean="0"/>
              <a:t>Actuación 4.3. Colaboración entre Conselleria  de Medio Ambiente y Conselleria de Turismo.</a:t>
            </a:r>
            <a:endParaRPr lang="es-E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CONCLUSIONES</a:t>
            </a:r>
            <a:br>
              <a:rPr kumimoji="0" lang="es-E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E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principal ventaja de los PNMS es su extensión a lo largo del territorio de la Comunitat Valenciana, sin embargo, el desconocimiento de esta figura es un inconveniente a la hora de recibir visitantes.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s-ES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E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 necesaria la homogeneización de la imagen de los PNMS para su distribución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s-ES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E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Existe posibilidad de plantear acciones que no suponen un amplio despliegue de recursos económicos, pero que resultan eficientes para el desarrollo del turismo.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s-ES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E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 turismo puede ser una herramienta para la dinamización económica,  sobre todo, en los municipios más pequeños del interior de la Comunitat Valenciana.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s-ES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E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colaboración y cooperación de los distintos agentes implicados es fundamental para la puesta en marcha de este proyecto.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s-E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s-E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Título"/>
          <p:cNvSpPr txBox="1">
            <a:spLocks/>
          </p:cNvSpPr>
          <p:nvPr/>
        </p:nvSpPr>
        <p:spPr>
          <a:xfrm>
            <a:off x="530352" y="1316736"/>
            <a:ext cx="7772400" cy="136245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5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E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4 Marcador de texto"/>
          <p:cNvSpPr txBox="1">
            <a:spLocks/>
          </p:cNvSpPr>
          <p:nvPr/>
        </p:nvSpPr>
        <p:spPr>
          <a:xfrm>
            <a:off x="539552" y="2276872"/>
            <a:ext cx="7772400" cy="28083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E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Gracias por su atención </a:t>
            </a:r>
            <a:endParaRPr kumimoji="0" lang="es-E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OBJETIVOS DEL PLAN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s-ES" b="1" dirty="0" smtClean="0"/>
              <a:t>Dar a conocer la figura de PNM para su identificación como ENP de la Comunidad Valenciana</a:t>
            </a:r>
          </a:p>
          <a:p>
            <a:pPr>
              <a:buNone/>
            </a:pPr>
            <a:endParaRPr lang="es-ES" b="1" dirty="0"/>
          </a:p>
          <a:p>
            <a:pPr>
              <a:buFont typeface="Wingdings" pitchFamily="2" charset="2"/>
              <a:buChar char="Ø"/>
            </a:pPr>
            <a:r>
              <a:rPr lang="es-ES" b="1" dirty="0" smtClean="0"/>
              <a:t>Creación de un producto turístico sostenible  para su comercialización</a:t>
            </a:r>
          </a:p>
          <a:p>
            <a:pPr>
              <a:buNone/>
            </a:pPr>
            <a:endParaRPr lang="es-ES" b="1" dirty="0" smtClean="0"/>
          </a:p>
          <a:p>
            <a:pPr>
              <a:buFont typeface="Wingdings" pitchFamily="2" charset="2"/>
              <a:buChar char="Ø"/>
            </a:pPr>
            <a:r>
              <a:rPr lang="es-ES" b="1" dirty="0" smtClean="0"/>
              <a:t>Creación de la imagen de marca</a:t>
            </a:r>
          </a:p>
          <a:p>
            <a:pPr>
              <a:buNone/>
            </a:pPr>
            <a:endParaRPr lang="es-ES" b="1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Clasificación de los PNMS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b="1" dirty="0" smtClean="0"/>
              <a:t>	Objetivo </a:t>
            </a:r>
            <a:r>
              <a:rPr lang="es-ES" dirty="0" smtClean="0"/>
              <a:t>: </a:t>
            </a:r>
          </a:p>
          <a:p>
            <a:pPr>
              <a:buFont typeface="Wingdings" pitchFamily="2" charset="2"/>
              <a:buChar char="Ø"/>
            </a:pPr>
            <a:r>
              <a:rPr lang="es-ES" dirty="0" smtClean="0"/>
              <a:t>Agrupación en grupos de PNMS con características similares.</a:t>
            </a:r>
          </a:p>
          <a:p>
            <a:pPr>
              <a:buFont typeface="Wingdings" pitchFamily="2" charset="2"/>
              <a:buChar char="Ø"/>
            </a:pPr>
            <a:r>
              <a:rPr lang="es-ES" dirty="0" smtClean="0"/>
              <a:t>Simplificación del análisis.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	</a:t>
            </a:r>
            <a:r>
              <a:rPr lang="es-ES" b="1" dirty="0" smtClean="0"/>
              <a:t>Criterios : </a:t>
            </a:r>
          </a:p>
          <a:p>
            <a:pPr>
              <a:buFont typeface="Wingdings" pitchFamily="2" charset="2"/>
              <a:buChar char="Ø"/>
            </a:pPr>
            <a:r>
              <a:rPr lang="es-ES" dirty="0" smtClean="0"/>
              <a:t>Valores más destacables de cada espacio.</a:t>
            </a:r>
          </a:p>
          <a:p>
            <a:pPr>
              <a:buFont typeface="Wingdings" pitchFamily="2" charset="2"/>
              <a:buChar char="Ø"/>
            </a:pPr>
            <a:r>
              <a:rPr lang="es-ES" dirty="0" smtClean="0"/>
              <a:t>Situación geográfica.</a:t>
            </a:r>
          </a:p>
          <a:p>
            <a:pPr>
              <a:buNone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dirty="0" smtClean="0"/>
              <a:t>CLASIFICACIÓN DE LOS PNMS</a:t>
            </a:r>
            <a:br>
              <a:rPr lang="es-ES" sz="3200" dirty="0" smtClean="0"/>
            </a:b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s-ES" dirty="0" smtClean="0"/>
              <a:t>NATURA-CULTURA</a:t>
            </a:r>
          </a:p>
          <a:p>
            <a:pPr>
              <a:buFont typeface="Wingdings" pitchFamily="2" charset="2"/>
              <a:buChar char="Ø"/>
            </a:pPr>
            <a:r>
              <a:rPr lang="es-ES" dirty="0" smtClean="0"/>
              <a:t>MUELAS  Y PAREDONES ROCOSOS</a:t>
            </a:r>
          </a:p>
          <a:p>
            <a:pPr>
              <a:buFont typeface="Wingdings" pitchFamily="2" charset="2"/>
              <a:buChar char="Ø"/>
            </a:pPr>
            <a:r>
              <a:rPr lang="es-ES" dirty="0" smtClean="0"/>
              <a:t>PAISAJE MÁGICO</a:t>
            </a:r>
          </a:p>
          <a:p>
            <a:pPr>
              <a:buFont typeface="Wingdings" pitchFamily="2" charset="2"/>
              <a:buChar char="Ø"/>
            </a:pPr>
            <a:r>
              <a:rPr lang="es-ES" dirty="0" smtClean="0"/>
              <a:t>HUMEDALES Y PARAJES COSTEROS</a:t>
            </a:r>
          </a:p>
          <a:p>
            <a:pPr>
              <a:buFont typeface="Wingdings" pitchFamily="2" charset="2"/>
              <a:buChar char="Ø"/>
            </a:pPr>
            <a:r>
              <a:rPr lang="es-ES" dirty="0" smtClean="0"/>
              <a:t>PARAJE FLUVIAL</a:t>
            </a:r>
          </a:p>
          <a:p>
            <a:pPr>
              <a:buFont typeface="Wingdings" pitchFamily="2" charset="2"/>
              <a:buChar char="Ø"/>
            </a:pPr>
            <a:r>
              <a:rPr lang="es-ES" dirty="0" smtClean="0"/>
              <a:t>ENCLAVE SINGULAR</a:t>
            </a:r>
          </a:p>
          <a:p>
            <a:pPr>
              <a:buFont typeface="Wingdings" pitchFamily="2" charset="2"/>
              <a:buChar char="Ø"/>
            </a:pPr>
            <a:r>
              <a:rPr lang="es-ES" dirty="0" smtClean="0"/>
              <a:t>BOSQUES DE INTERIOR</a:t>
            </a:r>
          </a:p>
          <a:p>
            <a:pPr>
              <a:buFont typeface="Wingdings" pitchFamily="2" charset="2"/>
              <a:buChar char="Ø"/>
            </a:pPr>
            <a:r>
              <a:rPr lang="es-ES" dirty="0" smtClean="0"/>
              <a:t>SIERRAS PRELITORALES</a:t>
            </a:r>
          </a:p>
          <a:p>
            <a:pPr>
              <a:buNone/>
            </a:pPr>
            <a:endParaRPr lang="es-ES" dirty="0" smtClean="0"/>
          </a:p>
          <a:p>
            <a:pPr>
              <a:buFont typeface="Wingdings" pitchFamily="2" charset="2"/>
              <a:buChar char="Ø"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dirty="0" smtClean="0"/>
              <a:t>NATURA-CULTURA</a:t>
            </a:r>
            <a:br>
              <a:rPr lang="es-ES" sz="3200" dirty="0" smtClean="0"/>
            </a:br>
            <a:endParaRPr lang="es-ES" sz="3200" dirty="0"/>
          </a:p>
        </p:txBody>
      </p:sp>
      <p:pic>
        <p:nvPicPr>
          <p:cNvPr id="37890" name="Picture 2" descr="H:\CLARA\proyecto\proyecto\FICHAS PARAJES\NATURA-CULTURA\El Castell_ATZENETA DEL MAESTRAT\Panorámica de El Castel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6756"/>
            <a:ext cx="9143999" cy="424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dirty="0" smtClean="0"/>
              <a:t>NATURA-CULTURA</a:t>
            </a:r>
            <a:br>
              <a:rPr lang="es-ES" sz="3200" dirty="0" smtClean="0"/>
            </a:b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99792" y="908720"/>
            <a:ext cx="8229600" cy="4389120"/>
          </a:xfrm>
        </p:spPr>
        <p:txBody>
          <a:bodyPr/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1785938" y="1916113"/>
          <a:ext cx="5514975" cy="4513262"/>
        </p:xfrm>
        <a:graphic>
          <a:graphicData uri="http://schemas.openxmlformats.org/presentationml/2006/ole">
            <p:oleObj spid="_x0000_s38914" name="Documento" r:id="rId3" imgW="5575602" imgH="456568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1046</TotalTime>
  <Words>1240</Words>
  <Application>Microsoft Office PowerPoint</Application>
  <PresentationFormat>Presentación en pantalla (4:3)</PresentationFormat>
  <Paragraphs>234</Paragraphs>
  <Slides>49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51" baseType="lpstr">
      <vt:lpstr>Flujo</vt:lpstr>
      <vt:lpstr>Documento</vt:lpstr>
      <vt:lpstr>Plan de dinamización turística:   “Los Parajes Naturales Municipales de la Comunidad Valenciana”</vt:lpstr>
      <vt:lpstr>INDICE</vt:lpstr>
      <vt:lpstr>CONCEPTOS PREVIOS</vt:lpstr>
      <vt:lpstr>LOS PNMS Y EL TURISMO </vt:lpstr>
      <vt:lpstr>OBJETIVOS DEL PLAN</vt:lpstr>
      <vt:lpstr>Clasificación de los PNMS</vt:lpstr>
      <vt:lpstr>CLASIFICACIÓN DE LOS PNMS </vt:lpstr>
      <vt:lpstr>NATURA-CULTURA </vt:lpstr>
      <vt:lpstr>NATURA-CULTURA </vt:lpstr>
      <vt:lpstr>ANÁLISIS DAFO NATURA-CULTURA </vt:lpstr>
      <vt:lpstr>                                         MUELAS Y PAREDONES ROCOSOS </vt:lpstr>
      <vt:lpstr>MUELAS Y PAREDONES ROCOSOS </vt:lpstr>
      <vt:lpstr>ANÁLISIS DAFO MUELAS Y PAREDONES ROCOSOS </vt:lpstr>
      <vt:lpstr>PAISAJE MÁGICO </vt:lpstr>
      <vt:lpstr>PAISAJE MÁGICO</vt:lpstr>
      <vt:lpstr>ANÁLISIS DAFO PAISAJE MÁGICO </vt:lpstr>
      <vt:lpstr>HUMEDALES Y PARAJES COSTEROS </vt:lpstr>
      <vt:lpstr>HUMEDALES Y PARAJES COSTEROS </vt:lpstr>
      <vt:lpstr>ANÁLISIS DAFO HUMEDALES Y PARAJES COSTEROS  </vt:lpstr>
      <vt:lpstr>PARAJE FLUVIAL </vt:lpstr>
      <vt:lpstr>PARAJE FLUVIAL </vt:lpstr>
      <vt:lpstr>ANÁLISIS DAFO PARAJE FLUVIAL  </vt:lpstr>
      <vt:lpstr>ENCLAVE SINGULAR</vt:lpstr>
      <vt:lpstr>ENCLAVE SINGULAR </vt:lpstr>
      <vt:lpstr>ANÁLISIS DAFO ENCLAVE SINGULAR </vt:lpstr>
      <vt:lpstr>BOSQUES DE INTERIOR </vt:lpstr>
      <vt:lpstr>BOSQUES DE INTERIOR </vt:lpstr>
      <vt:lpstr>ANÁLISIS DAFO BOSQUES DE INTERIOR </vt:lpstr>
      <vt:lpstr>SIERRAS PRELITORALES </vt:lpstr>
      <vt:lpstr>SIERRAS PRELITORALES  </vt:lpstr>
      <vt:lpstr>ANÁLISIS DAFO SIERRAS PRELITORALES   </vt:lpstr>
      <vt:lpstr>ACTIVIDADES A DESARROLLAR EN LOS PNMS SEGÚN CATEGORÍAS </vt:lpstr>
      <vt:lpstr>ACTIVIDADES A DESARROLLAR EN LOS PNMS SEGÚN CATEGORÍAS </vt:lpstr>
      <vt:lpstr>ACTIVIDADES A DESARROLLAR EN LOS PNMS SEGÚN CATEGORÍAS </vt:lpstr>
      <vt:lpstr>ACTIVIDADES A DESARROLLAR EN LOS PNMS SEGÚN CATEGORÍAS </vt:lpstr>
      <vt:lpstr>ACTIVIDADES A DESARROLLAR EN LOS PNMS SEGÚN CATEGORÍAS </vt:lpstr>
      <vt:lpstr>ACTIVIDADES A DESARROLLAR EN LOS PNMS SEGÚN CATEGORÍAS </vt:lpstr>
      <vt:lpstr>ACTIVIDADES A DESARROLLAR EN LOS PNMS SEGÚN CATEGORÍAS </vt:lpstr>
      <vt:lpstr>ACTIVIDADES A DESARROLLAR EN LOS PNMS SEGÚN CATEGORÍAS </vt:lpstr>
      <vt:lpstr>ANÁLISIS DE LA DEMANDA  </vt:lpstr>
      <vt:lpstr>ANÁLISIS DAFO GENÉRICO DE LOS PNMS   </vt:lpstr>
      <vt:lpstr>VENTAJA COMPETITIVA DE LOS PNMS</vt:lpstr>
      <vt:lpstr>PROGRAMAS Y ACTUACIONES  1. PROGRAMA PRODUCTO </vt:lpstr>
      <vt:lpstr>2. PROGRAMA PROMOCIÓN  </vt:lpstr>
      <vt:lpstr>2. PROGRAMA PROMOCIÓN  </vt:lpstr>
      <vt:lpstr>3. PROGRAMAS DE FORMACIÓN  </vt:lpstr>
      <vt:lpstr>4. PROGRAMA DE COLABORACIÓN  </vt:lpstr>
      <vt:lpstr>Diapositiva 48</vt:lpstr>
      <vt:lpstr>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dinamización turística:   “Los Parajes Naturales Municipales de la Comunidad Valenciana”</dc:title>
  <dc:creator>Clara</dc:creator>
  <cp:lastModifiedBy>mcossio</cp:lastModifiedBy>
  <cp:revision>107</cp:revision>
  <dcterms:created xsi:type="dcterms:W3CDTF">2010-10-04T07:02:23Z</dcterms:created>
  <dcterms:modified xsi:type="dcterms:W3CDTF">2014-11-06T14:16:14Z</dcterms:modified>
</cp:coreProperties>
</file>