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slides/slide108.xml" ContentType="application/vnd.openxmlformats-officedocument.presentationml.slide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90.xml" ContentType="application/vnd.openxmlformats-officedocument.presentationml.notesSlide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15"/>
  </p:notesMasterIdLst>
  <p:handoutMasterIdLst>
    <p:handoutMasterId r:id="rId116"/>
  </p:handoutMasterIdLst>
  <p:sldIdLst>
    <p:sldId id="256" r:id="rId2"/>
    <p:sldId id="257" r:id="rId3"/>
    <p:sldId id="388" r:id="rId4"/>
    <p:sldId id="258" r:id="rId5"/>
    <p:sldId id="367" r:id="rId6"/>
    <p:sldId id="280" r:id="rId7"/>
    <p:sldId id="281" r:id="rId8"/>
    <p:sldId id="282" r:id="rId9"/>
    <p:sldId id="389" r:id="rId10"/>
    <p:sldId id="286" r:id="rId11"/>
    <p:sldId id="279" r:id="rId12"/>
    <p:sldId id="368" r:id="rId13"/>
    <p:sldId id="284" r:id="rId14"/>
    <p:sldId id="285" r:id="rId15"/>
    <p:sldId id="287" r:id="rId16"/>
    <p:sldId id="288" r:id="rId17"/>
    <p:sldId id="290" r:id="rId18"/>
    <p:sldId id="369" r:id="rId19"/>
    <p:sldId id="370" r:id="rId20"/>
    <p:sldId id="292" r:id="rId21"/>
    <p:sldId id="390" r:id="rId22"/>
    <p:sldId id="293" r:id="rId23"/>
    <p:sldId id="325" r:id="rId24"/>
    <p:sldId id="294" r:id="rId25"/>
    <p:sldId id="395" r:id="rId26"/>
    <p:sldId id="396" r:id="rId27"/>
    <p:sldId id="397" r:id="rId28"/>
    <p:sldId id="398" r:id="rId29"/>
    <p:sldId id="399" r:id="rId30"/>
    <p:sldId id="400" r:id="rId31"/>
    <p:sldId id="296" r:id="rId32"/>
    <p:sldId id="391" r:id="rId33"/>
    <p:sldId id="299" r:id="rId34"/>
    <p:sldId id="297" r:id="rId35"/>
    <p:sldId id="298" r:id="rId36"/>
    <p:sldId id="300" r:id="rId37"/>
    <p:sldId id="301" r:id="rId38"/>
    <p:sldId id="379" r:id="rId39"/>
    <p:sldId id="361" r:id="rId40"/>
    <p:sldId id="302" r:id="rId41"/>
    <p:sldId id="303" r:id="rId42"/>
    <p:sldId id="380" r:id="rId43"/>
    <p:sldId id="304" r:id="rId44"/>
    <p:sldId id="362" r:id="rId45"/>
    <p:sldId id="305" r:id="rId46"/>
    <p:sldId id="381" r:id="rId47"/>
    <p:sldId id="307" r:id="rId48"/>
    <p:sldId id="306" r:id="rId49"/>
    <p:sldId id="308" r:id="rId50"/>
    <p:sldId id="309" r:id="rId51"/>
    <p:sldId id="382" r:id="rId52"/>
    <p:sldId id="352" r:id="rId53"/>
    <p:sldId id="311" r:id="rId54"/>
    <p:sldId id="383" r:id="rId55"/>
    <p:sldId id="313" r:id="rId56"/>
    <p:sldId id="314" r:id="rId57"/>
    <p:sldId id="384" r:id="rId58"/>
    <p:sldId id="315" r:id="rId59"/>
    <p:sldId id="317" r:id="rId60"/>
    <p:sldId id="385" r:id="rId61"/>
    <p:sldId id="316" r:id="rId62"/>
    <p:sldId id="365" r:id="rId63"/>
    <p:sldId id="386" r:id="rId64"/>
    <p:sldId id="366" r:id="rId65"/>
    <p:sldId id="318" r:id="rId66"/>
    <p:sldId id="387" r:id="rId67"/>
    <p:sldId id="322" r:id="rId68"/>
    <p:sldId id="392" r:id="rId69"/>
    <p:sldId id="323" r:id="rId70"/>
    <p:sldId id="324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93" r:id="rId79"/>
    <p:sldId id="334" r:id="rId80"/>
    <p:sldId id="335" r:id="rId81"/>
    <p:sldId id="338" r:id="rId82"/>
    <p:sldId id="336" r:id="rId83"/>
    <p:sldId id="374" r:id="rId84"/>
    <p:sldId id="373" r:id="rId85"/>
    <p:sldId id="375" r:id="rId86"/>
    <p:sldId id="377" r:id="rId87"/>
    <p:sldId id="337" r:id="rId88"/>
    <p:sldId id="376" r:id="rId89"/>
    <p:sldId id="37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94" r:id="rId111"/>
    <p:sldId id="360" r:id="rId112"/>
    <p:sldId id="363" r:id="rId113"/>
    <p:sldId id="371" r:id="rId114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  <a:srgbClr val="FF0066"/>
    <a:srgbClr val="FFFFCC"/>
    <a:srgbClr val="99FF66"/>
    <a:srgbClr val="008000"/>
    <a:srgbClr val="CCFFCC"/>
    <a:srgbClr val="E1EDFF"/>
    <a:srgbClr val="FFD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47" autoAdjust="0"/>
  </p:normalViewPr>
  <p:slideViewPr>
    <p:cSldViewPr>
      <p:cViewPr varScale="1">
        <p:scale>
          <a:sx n="104" d="100"/>
          <a:sy n="104" d="100"/>
        </p:scale>
        <p:origin x="-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0464D-51BF-4F41-B7CE-43D4844D355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8989D1-3632-43C1-AAFA-721D0D87AAD1}">
      <dgm:prSet custT="1"/>
      <dgm:spPr>
        <a:solidFill>
          <a:schemeClr val="lt1">
            <a:hueOff val="0"/>
            <a:satOff val="0"/>
            <a:lumOff val="0"/>
            <a:alpha val="75000"/>
          </a:schemeClr>
        </a:solidFill>
        <a:ln w="44450">
          <a:solidFill>
            <a:srgbClr val="92D050"/>
          </a:solidFill>
        </a:ln>
      </dgm:spPr>
      <dgm:t>
        <a:bodyPr/>
        <a:lstStyle/>
        <a:p>
          <a:pPr rtl="0"/>
          <a:r>
            <a:rPr lang="es-ES" sz="2800" b="1" dirty="0" smtClean="0"/>
            <a:t>Percepción objetual</a:t>
          </a:r>
          <a:r>
            <a:rPr lang="es-ES" sz="2800" dirty="0" smtClean="0"/>
            <a:t>, que se centra exclusivamente en la identificación de las propiedades de los estímulos sensoriales: color, luminosidad, forma y movimiento. </a:t>
          </a:r>
          <a:endParaRPr lang="es-ES" sz="2800" dirty="0"/>
        </a:p>
      </dgm:t>
    </dgm:pt>
    <dgm:pt modelId="{F36F5A24-CB7B-42BC-A907-B9BEB4A4B54F}" type="parTrans" cxnId="{80379B57-5225-439C-AA75-3618D9E3BC89}">
      <dgm:prSet/>
      <dgm:spPr/>
      <dgm:t>
        <a:bodyPr/>
        <a:lstStyle/>
        <a:p>
          <a:endParaRPr lang="es-ES"/>
        </a:p>
      </dgm:t>
    </dgm:pt>
    <dgm:pt modelId="{1EB69B79-744E-4A9A-8574-6928972F82EB}" type="sibTrans" cxnId="{80379B57-5225-439C-AA75-3618D9E3BC89}">
      <dgm:prSet/>
      <dgm:spPr/>
      <dgm:t>
        <a:bodyPr/>
        <a:lstStyle/>
        <a:p>
          <a:endParaRPr lang="es-ES"/>
        </a:p>
      </dgm:t>
    </dgm:pt>
    <dgm:pt modelId="{EB724A3B-62A3-4A44-BE82-4D223DDE603A}">
      <dgm:prSet custT="1"/>
      <dgm:spPr>
        <a:solidFill>
          <a:schemeClr val="lt1">
            <a:hueOff val="0"/>
            <a:satOff val="0"/>
            <a:lumOff val="0"/>
            <a:alpha val="75000"/>
          </a:schemeClr>
        </a:solidFill>
        <a:ln w="44450">
          <a:solidFill>
            <a:srgbClr val="92D050"/>
          </a:solidFill>
        </a:ln>
      </dgm:spPr>
      <dgm:t>
        <a:bodyPr/>
        <a:lstStyle/>
        <a:p>
          <a:pPr rtl="0"/>
          <a:r>
            <a:rPr lang="es-ES" sz="2800" b="1" dirty="0" smtClean="0"/>
            <a:t>Percepción ambiental</a:t>
          </a:r>
          <a:r>
            <a:rPr lang="es-ES" sz="2800" dirty="0" smtClean="0"/>
            <a:t>, centra su atención en la apreciación del ambiente como un todo</a:t>
          </a:r>
          <a:endParaRPr lang="es-ES" sz="2800" b="1" dirty="0"/>
        </a:p>
      </dgm:t>
    </dgm:pt>
    <dgm:pt modelId="{6781342C-5ABA-42B0-B724-6F54DB2139A1}" type="parTrans" cxnId="{A465F33A-851E-471B-BA6A-7EA96D585963}">
      <dgm:prSet/>
      <dgm:spPr/>
      <dgm:t>
        <a:bodyPr/>
        <a:lstStyle/>
        <a:p>
          <a:endParaRPr lang="es-ES"/>
        </a:p>
      </dgm:t>
    </dgm:pt>
    <dgm:pt modelId="{C37E72A0-3647-4B51-BFFE-B7852A73EFF1}" type="sibTrans" cxnId="{A465F33A-851E-471B-BA6A-7EA96D585963}">
      <dgm:prSet/>
      <dgm:spPr/>
      <dgm:t>
        <a:bodyPr/>
        <a:lstStyle/>
        <a:p>
          <a:endParaRPr lang="es-ES"/>
        </a:p>
      </dgm:t>
    </dgm:pt>
    <dgm:pt modelId="{76631D38-4FDB-45B1-9B63-7673D80472C0}" type="pres">
      <dgm:prSet presAssocID="{7EC0464D-51BF-4F41-B7CE-43D4844D35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08CB4B-B52B-45CC-AE61-8585F3693C8B}" type="pres">
      <dgm:prSet presAssocID="{B38989D1-3632-43C1-AAFA-721D0D87AAD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91EF5E-0132-49A5-BA30-647B17848FD1}" type="pres">
      <dgm:prSet presAssocID="{1EB69B79-744E-4A9A-8574-6928972F82EB}" presName="spacer" presStyleCnt="0"/>
      <dgm:spPr/>
    </dgm:pt>
    <dgm:pt modelId="{6F2CDD0B-C427-47D8-8FE7-E1A0405C12E1}" type="pres">
      <dgm:prSet presAssocID="{EB724A3B-62A3-4A44-BE82-4D223DDE60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379B57-5225-439C-AA75-3618D9E3BC89}" srcId="{7EC0464D-51BF-4F41-B7CE-43D4844D3552}" destId="{B38989D1-3632-43C1-AAFA-721D0D87AAD1}" srcOrd="0" destOrd="0" parTransId="{F36F5A24-CB7B-42BC-A907-B9BEB4A4B54F}" sibTransId="{1EB69B79-744E-4A9A-8574-6928972F82EB}"/>
    <dgm:cxn modelId="{BF9F80B1-B40E-4E41-8902-81D795BF22D1}" type="presOf" srcId="{B38989D1-3632-43C1-AAFA-721D0D87AAD1}" destId="{7508CB4B-B52B-45CC-AE61-8585F3693C8B}" srcOrd="0" destOrd="0" presId="urn:microsoft.com/office/officeart/2005/8/layout/vList2"/>
    <dgm:cxn modelId="{41A0DE11-3710-4D7D-89F1-ED12BFC0CB16}" type="presOf" srcId="{7EC0464D-51BF-4F41-B7CE-43D4844D3552}" destId="{76631D38-4FDB-45B1-9B63-7673D80472C0}" srcOrd="0" destOrd="0" presId="urn:microsoft.com/office/officeart/2005/8/layout/vList2"/>
    <dgm:cxn modelId="{A465F33A-851E-471B-BA6A-7EA96D585963}" srcId="{7EC0464D-51BF-4F41-B7CE-43D4844D3552}" destId="{EB724A3B-62A3-4A44-BE82-4D223DDE603A}" srcOrd="1" destOrd="0" parTransId="{6781342C-5ABA-42B0-B724-6F54DB2139A1}" sibTransId="{C37E72A0-3647-4B51-BFFE-B7852A73EFF1}"/>
    <dgm:cxn modelId="{8D4256B9-0DA1-4EBC-A042-D2E79EE7ED9F}" type="presOf" srcId="{EB724A3B-62A3-4A44-BE82-4D223DDE603A}" destId="{6F2CDD0B-C427-47D8-8FE7-E1A0405C12E1}" srcOrd="0" destOrd="0" presId="urn:microsoft.com/office/officeart/2005/8/layout/vList2"/>
    <dgm:cxn modelId="{06DF48C0-8872-4AA2-96F9-1E3199988F04}" type="presParOf" srcId="{76631D38-4FDB-45B1-9B63-7673D80472C0}" destId="{7508CB4B-B52B-45CC-AE61-8585F3693C8B}" srcOrd="0" destOrd="0" presId="urn:microsoft.com/office/officeart/2005/8/layout/vList2"/>
    <dgm:cxn modelId="{DBDA8AFC-2171-4A02-A0D8-C67905DDE3D0}" type="presParOf" srcId="{76631D38-4FDB-45B1-9B63-7673D80472C0}" destId="{6F91EF5E-0132-49A5-BA30-647B17848FD1}" srcOrd="1" destOrd="0" presId="urn:microsoft.com/office/officeart/2005/8/layout/vList2"/>
    <dgm:cxn modelId="{1736429D-B051-442F-A3C1-C148683C0B39}" type="presParOf" srcId="{76631D38-4FDB-45B1-9B63-7673D80472C0}" destId="{6F2CDD0B-C427-47D8-8FE7-E1A0405C12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824E5-DC88-48F3-BC88-7F81E8391D2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8ABFE1-CD05-45AF-B9DC-F87E0CED31ED}">
      <dgm:prSet/>
      <dgm:spPr>
        <a:solidFill>
          <a:schemeClr val="bg1"/>
        </a:solidFill>
        <a:ln w="44450">
          <a:solidFill>
            <a:schemeClr val="accent1"/>
          </a:solidFill>
        </a:ln>
        <a:effectLst/>
      </dgm:spPr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La </a:t>
          </a:r>
          <a:r>
            <a:rPr lang="es-ES" b="1" i="1" dirty="0" smtClean="0">
              <a:solidFill>
                <a:schemeClr val="tx1"/>
              </a:solidFill>
            </a:rPr>
            <a:t>participación ambiental</a:t>
          </a:r>
          <a:r>
            <a:rPr lang="es-ES" dirty="0" smtClean="0">
              <a:solidFill>
                <a:schemeClr val="tx1"/>
              </a:solidFill>
            </a:rPr>
            <a:t> ha sido definida como el proceso de implicación directa de las personas en el conocimiento, la valoración, la prevención y la corrección ambiental (De Castro, 1998)</a:t>
          </a:r>
          <a:r>
            <a:rPr lang="es-ES" dirty="0" smtClean="0"/>
            <a:t>.</a:t>
          </a:r>
          <a:endParaRPr lang="es-ES" dirty="0"/>
        </a:p>
      </dgm:t>
    </dgm:pt>
    <dgm:pt modelId="{29EC0687-9F2D-4412-AB03-E0E23E360A44}" type="parTrans" cxnId="{E7AAF61F-81CD-47F5-B978-DB329A4DAFB3}">
      <dgm:prSet/>
      <dgm:spPr/>
      <dgm:t>
        <a:bodyPr/>
        <a:lstStyle/>
        <a:p>
          <a:endParaRPr lang="es-ES"/>
        </a:p>
      </dgm:t>
    </dgm:pt>
    <dgm:pt modelId="{53879619-3798-4188-AD1F-39F5BA82C08E}" type="sibTrans" cxnId="{E7AAF61F-81CD-47F5-B978-DB329A4DAFB3}">
      <dgm:prSet/>
      <dgm:spPr/>
      <dgm:t>
        <a:bodyPr/>
        <a:lstStyle/>
        <a:p>
          <a:endParaRPr lang="es-ES"/>
        </a:p>
      </dgm:t>
    </dgm:pt>
    <dgm:pt modelId="{A7B81375-C9FA-455A-B59D-D01A34E2302B}" type="pres">
      <dgm:prSet presAssocID="{BE9824E5-DC88-48F3-BC88-7F81E8391D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D62966-3207-4F22-B612-499A552C2D02}" type="pres">
      <dgm:prSet presAssocID="{DD8ABFE1-CD05-45AF-B9DC-F87E0CED31E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DAA877-E721-4EE6-A714-77063EA18592}" type="presOf" srcId="{BE9824E5-DC88-48F3-BC88-7F81E8391D2F}" destId="{A7B81375-C9FA-455A-B59D-D01A34E2302B}" srcOrd="0" destOrd="0" presId="urn:microsoft.com/office/officeart/2005/8/layout/cycle2"/>
    <dgm:cxn modelId="{E7AAF61F-81CD-47F5-B978-DB329A4DAFB3}" srcId="{BE9824E5-DC88-48F3-BC88-7F81E8391D2F}" destId="{DD8ABFE1-CD05-45AF-B9DC-F87E0CED31ED}" srcOrd="0" destOrd="0" parTransId="{29EC0687-9F2D-4412-AB03-E0E23E360A44}" sibTransId="{53879619-3798-4188-AD1F-39F5BA82C08E}"/>
    <dgm:cxn modelId="{791C1358-EA04-4261-9615-004E2D16D260}" type="presOf" srcId="{DD8ABFE1-CD05-45AF-B9DC-F87E0CED31ED}" destId="{42D62966-3207-4F22-B612-499A552C2D02}" srcOrd="0" destOrd="0" presId="urn:microsoft.com/office/officeart/2005/8/layout/cycle2"/>
    <dgm:cxn modelId="{D10670CA-C677-4314-8819-16AD9FF8B853}" type="presParOf" srcId="{A7B81375-C9FA-455A-B59D-D01A34E2302B}" destId="{42D62966-3207-4F22-B612-499A552C2D0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3A75A3-0ABD-4A06-AFF3-31FE6672643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BDA7D3-DF36-4C83-B8AE-8669FED2A63C}">
      <dgm:prSet phldrT="[Texto]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1</a:t>
          </a:r>
          <a:endParaRPr lang="es-ES" dirty="0">
            <a:solidFill>
              <a:schemeClr val="tx1"/>
            </a:solidFill>
          </a:endParaRPr>
        </a:p>
      </dgm:t>
    </dgm:pt>
    <dgm:pt modelId="{EF407BC2-6555-48AB-994B-023C373C0043}" type="parTrans" cxnId="{740A009E-D9D0-406A-AEF7-C2842F1ACCC5}">
      <dgm:prSet/>
      <dgm:spPr/>
      <dgm:t>
        <a:bodyPr/>
        <a:lstStyle/>
        <a:p>
          <a:endParaRPr lang="es-ES"/>
        </a:p>
      </dgm:t>
    </dgm:pt>
    <dgm:pt modelId="{1187FB1F-2B4C-4A06-9A4A-307D1A2235C2}" type="sibTrans" cxnId="{740A009E-D9D0-406A-AEF7-C2842F1ACCC5}">
      <dgm:prSet/>
      <dgm:spPr/>
      <dgm:t>
        <a:bodyPr/>
        <a:lstStyle/>
        <a:p>
          <a:endParaRPr lang="es-ES"/>
        </a:p>
      </dgm:t>
    </dgm:pt>
    <dgm:pt modelId="{C719CAB2-3ED9-4A6D-B48B-48939A2C6522}">
      <dgm:prSet phldrT="[Texto]"/>
      <dgm:spPr/>
      <dgm:t>
        <a:bodyPr/>
        <a:lstStyle/>
        <a:p>
          <a:r>
            <a:rPr lang="es-ES" dirty="0" smtClean="0"/>
            <a:t>Definición de objetivos</a:t>
          </a:r>
          <a:endParaRPr lang="es-ES" dirty="0"/>
        </a:p>
      </dgm:t>
    </dgm:pt>
    <dgm:pt modelId="{E5BECA4F-BB39-4A4B-97B4-A95B1AAFD0E3}" type="parTrans" cxnId="{BCCD25CE-6BCA-4F90-A1A0-13FE3897EC2D}">
      <dgm:prSet/>
      <dgm:spPr/>
      <dgm:t>
        <a:bodyPr/>
        <a:lstStyle/>
        <a:p>
          <a:endParaRPr lang="es-ES"/>
        </a:p>
      </dgm:t>
    </dgm:pt>
    <dgm:pt modelId="{7A4F0D4E-F68B-4A1A-8085-1192D0E2FA37}" type="sibTrans" cxnId="{BCCD25CE-6BCA-4F90-A1A0-13FE3897EC2D}">
      <dgm:prSet/>
      <dgm:spPr/>
      <dgm:t>
        <a:bodyPr/>
        <a:lstStyle/>
        <a:p>
          <a:endParaRPr lang="es-ES"/>
        </a:p>
      </dgm:t>
    </dgm:pt>
    <dgm:pt modelId="{AE43B5BA-02A6-4673-8D57-47043AE62DDF}">
      <dgm:prSet phldrT="[Texto]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2</a:t>
          </a:r>
          <a:endParaRPr lang="es-ES" dirty="0">
            <a:solidFill>
              <a:schemeClr val="tx1"/>
            </a:solidFill>
          </a:endParaRPr>
        </a:p>
      </dgm:t>
    </dgm:pt>
    <dgm:pt modelId="{73E35D9C-9C68-4EE5-B02F-DABABC2D9BDB}" type="parTrans" cxnId="{2A2FD4FE-32B1-4A8F-BB28-3BC5A271D140}">
      <dgm:prSet/>
      <dgm:spPr/>
      <dgm:t>
        <a:bodyPr/>
        <a:lstStyle/>
        <a:p>
          <a:endParaRPr lang="es-ES"/>
        </a:p>
      </dgm:t>
    </dgm:pt>
    <dgm:pt modelId="{86BA2894-A195-483F-A6D8-026662089F5F}" type="sibTrans" cxnId="{2A2FD4FE-32B1-4A8F-BB28-3BC5A271D140}">
      <dgm:prSet/>
      <dgm:spPr/>
      <dgm:t>
        <a:bodyPr/>
        <a:lstStyle/>
        <a:p>
          <a:endParaRPr lang="es-ES"/>
        </a:p>
      </dgm:t>
    </dgm:pt>
    <dgm:pt modelId="{5DED48B8-0D8F-43C5-88BC-8FBEC756C206}">
      <dgm:prSet phldrT="[Texto]"/>
      <dgm:spPr/>
      <dgm:t>
        <a:bodyPr/>
        <a:lstStyle/>
        <a:p>
          <a:r>
            <a:rPr lang="es-ES" dirty="0" smtClean="0"/>
            <a:t>Análisis y diagnóstico de la situación actual</a:t>
          </a:r>
          <a:endParaRPr lang="es-ES" dirty="0"/>
        </a:p>
      </dgm:t>
    </dgm:pt>
    <dgm:pt modelId="{8484F0A0-7175-4ECA-9EB4-CCDDC38F478B}" type="parTrans" cxnId="{AF758C38-2E52-42CE-A237-6D98D6866DF6}">
      <dgm:prSet/>
      <dgm:spPr/>
      <dgm:t>
        <a:bodyPr/>
        <a:lstStyle/>
        <a:p>
          <a:endParaRPr lang="es-ES"/>
        </a:p>
      </dgm:t>
    </dgm:pt>
    <dgm:pt modelId="{BFFF9579-2B00-4769-992D-87CFA6811F63}" type="sibTrans" cxnId="{AF758C38-2E52-42CE-A237-6D98D6866DF6}">
      <dgm:prSet/>
      <dgm:spPr/>
      <dgm:t>
        <a:bodyPr/>
        <a:lstStyle/>
        <a:p>
          <a:endParaRPr lang="es-ES"/>
        </a:p>
      </dgm:t>
    </dgm:pt>
    <dgm:pt modelId="{5A4196CE-00AF-41EA-9A82-5ED0CD1A594C}">
      <dgm:prSet phldrT="[Texto]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3</a:t>
          </a:r>
          <a:endParaRPr lang="es-ES" dirty="0">
            <a:solidFill>
              <a:schemeClr val="tx1"/>
            </a:solidFill>
          </a:endParaRPr>
        </a:p>
      </dgm:t>
    </dgm:pt>
    <dgm:pt modelId="{C09A0248-9663-440F-8127-E57725C3C25A}" type="parTrans" cxnId="{CFC83D79-8337-43BF-B491-21A9595D898D}">
      <dgm:prSet/>
      <dgm:spPr/>
      <dgm:t>
        <a:bodyPr/>
        <a:lstStyle/>
        <a:p>
          <a:endParaRPr lang="es-ES"/>
        </a:p>
      </dgm:t>
    </dgm:pt>
    <dgm:pt modelId="{DBB48B80-8342-4E24-B9F0-1004F4257427}" type="sibTrans" cxnId="{CFC83D79-8337-43BF-B491-21A9595D898D}">
      <dgm:prSet/>
      <dgm:spPr/>
      <dgm:t>
        <a:bodyPr/>
        <a:lstStyle/>
        <a:p>
          <a:endParaRPr lang="es-ES"/>
        </a:p>
      </dgm:t>
    </dgm:pt>
    <dgm:pt modelId="{E2919EED-BC89-4DA0-BD64-19A2795DEE71}">
      <dgm:prSet phldrT="[Texto]"/>
      <dgm:spPr/>
      <dgm:t>
        <a:bodyPr/>
        <a:lstStyle/>
        <a:p>
          <a:r>
            <a:rPr lang="es-ES" dirty="0" smtClean="0"/>
            <a:t>Análisis de actores sociales</a:t>
          </a:r>
          <a:endParaRPr lang="es-ES" dirty="0"/>
        </a:p>
      </dgm:t>
    </dgm:pt>
    <dgm:pt modelId="{8B850E6E-8A90-4E7F-8B37-E55323881460}" type="parTrans" cxnId="{13FD4497-4512-49AE-B945-10B53302A46F}">
      <dgm:prSet/>
      <dgm:spPr/>
      <dgm:t>
        <a:bodyPr/>
        <a:lstStyle/>
        <a:p>
          <a:endParaRPr lang="es-ES"/>
        </a:p>
      </dgm:t>
    </dgm:pt>
    <dgm:pt modelId="{ED31AC43-7D4A-4B06-BEFB-ECA58FC9E15E}" type="sibTrans" cxnId="{13FD4497-4512-49AE-B945-10B53302A46F}">
      <dgm:prSet/>
      <dgm:spPr/>
      <dgm:t>
        <a:bodyPr/>
        <a:lstStyle/>
        <a:p>
          <a:endParaRPr lang="es-ES"/>
        </a:p>
      </dgm:t>
    </dgm:pt>
    <dgm:pt modelId="{370F2341-063B-4D0D-BF03-9853DA81D6EB}">
      <dgm:prSet phldrT="[Texto]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4</a:t>
          </a:r>
          <a:endParaRPr lang="es-ES" dirty="0">
            <a:solidFill>
              <a:schemeClr val="tx1"/>
            </a:solidFill>
          </a:endParaRPr>
        </a:p>
      </dgm:t>
    </dgm:pt>
    <dgm:pt modelId="{514E966C-BB1D-4137-9A51-960211FAF7C3}" type="parTrans" cxnId="{DE27CBE1-0550-4EE5-94A7-E27E37813982}">
      <dgm:prSet/>
      <dgm:spPr/>
      <dgm:t>
        <a:bodyPr/>
        <a:lstStyle/>
        <a:p>
          <a:endParaRPr lang="es-ES"/>
        </a:p>
      </dgm:t>
    </dgm:pt>
    <dgm:pt modelId="{285E355D-65E9-48F9-A0B9-F312D566081B}" type="sibTrans" cxnId="{DE27CBE1-0550-4EE5-94A7-E27E37813982}">
      <dgm:prSet/>
      <dgm:spPr/>
      <dgm:t>
        <a:bodyPr/>
        <a:lstStyle/>
        <a:p>
          <a:endParaRPr lang="es-ES"/>
        </a:p>
      </dgm:t>
    </dgm:pt>
    <dgm:pt modelId="{60B9433C-314E-49B4-81FD-AE2D9F4EE459}">
      <dgm:prSet phldrT="[Texto]"/>
      <dgm:spPr/>
      <dgm:t>
        <a:bodyPr/>
        <a:lstStyle/>
        <a:p>
          <a:r>
            <a:rPr lang="es-ES" dirty="0" smtClean="0"/>
            <a:t>Selección de herramientas</a:t>
          </a:r>
          <a:endParaRPr lang="es-ES" dirty="0"/>
        </a:p>
      </dgm:t>
    </dgm:pt>
    <dgm:pt modelId="{83231714-2C1A-4845-AA02-8BFEC20F31B2}" type="parTrans" cxnId="{3E2D4A91-1C19-43AC-8BF9-0FEBF48C391E}">
      <dgm:prSet/>
      <dgm:spPr/>
      <dgm:t>
        <a:bodyPr/>
        <a:lstStyle/>
        <a:p>
          <a:endParaRPr lang="es-ES"/>
        </a:p>
      </dgm:t>
    </dgm:pt>
    <dgm:pt modelId="{C1009617-AD66-4F06-AE61-ADE46FE8E8BB}" type="sibTrans" cxnId="{3E2D4A91-1C19-43AC-8BF9-0FEBF48C391E}">
      <dgm:prSet/>
      <dgm:spPr/>
      <dgm:t>
        <a:bodyPr/>
        <a:lstStyle/>
        <a:p>
          <a:endParaRPr lang="es-ES"/>
        </a:p>
      </dgm:t>
    </dgm:pt>
    <dgm:pt modelId="{75F9B9FA-A7FE-4205-92B0-7806291F39A4}">
      <dgm:prSet phldrT="[Texto]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5</a:t>
          </a:r>
          <a:endParaRPr lang="es-ES" dirty="0">
            <a:solidFill>
              <a:schemeClr val="tx1"/>
            </a:solidFill>
          </a:endParaRPr>
        </a:p>
      </dgm:t>
    </dgm:pt>
    <dgm:pt modelId="{87B8696F-10CB-4522-B5D5-60F90AFF690B}" type="parTrans" cxnId="{B9DAF866-2AC4-4284-90EC-B889F8138ABD}">
      <dgm:prSet/>
      <dgm:spPr/>
      <dgm:t>
        <a:bodyPr/>
        <a:lstStyle/>
        <a:p>
          <a:endParaRPr lang="es-ES"/>
        </a:p>
      </dgm:t>
    </dgm:pt>
    <dgm:pt modelId="{CFB4FE47-048A-4CA2-969A-4CE0BB0A284F}" type="sibTrans" cxnId="{B9DAF866-2AC4-4284-90EC-B889F8138ABD}">
      <dgm:prSet/>
      <dgm:spPr/>
      <dgm:t>
        <a:bodyPr/>
        <a:lstStyle/>
        <a:p>
          <a:endParaRPr lang="es-ES"/>
        </a:p>
      </dgm:t>
    </dgm:pt>
    <dgm:pt modelId="{234135D1-4C20-42B5-A13F-4DFAA39AE2DD}">
      <dgm:prSet phldrT="[Texto]"/>
      <dgm:spPr/>
      <dgm:t>
        <a:bodyPr/>
        <a:lstStyle/>
        <a:p>
          <a:r>
            <a:rPr lang="es-ES" dirty="0" smtClean="0"/>
            <a:t>Preparación de información y materiales</a:t>
          </a:r>
          <a:endParaRPr lang="es-ES" dirty="0"/>
        </a:p>
      </dgm:t>
    </dgm:pt>
    <dgm:pt modelId="{B7857BD2-716D-4028-91A4-AF8F01CCA263}" type="parTrans" cxnId="{84476E4E-D190-43BD-9026-779D3BC6F6BB}">
      <dgm:prSet/>
      <dgm:spPr/>
      <dgm:t>
        <a:bodyPr/>
        <a:lstStyle/>
        <a:p>
          <a:endParaRPr lang="es-ES"/>
        </a:p>
      </dgm:t>
    </dgm:pt>
    <dgm:pt modelId="{7620585A-D8AA-4C71-BE56-19BD9B5C1159}" type="sibTrans" cxnId="{84476E4E-D190-43BD-9026-779D3BC6F6BB}">
      <dgm:prSet/>
      <dgm:spPr/>
      <dgm:t>
        <a:bodyPr/>
        <a:lstStyle/>
        <a:p>
          <a:endParaRPr lang="es-ES"/>
        </a:p>
      </dgm:t>
    </dgm:pt>
    <dgm:pt modelId="{85FAF484-49D5-4184-ABF3-7B0DF02760AC}">
      <dgm:prSet phldrT="[Texto]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6</a:t>
          </a:r>
          <a:endParaRPr lang="es-ES" dirty="0">
            <a:solidFill>
              <a:schemeClr val="tx1"/>
            </a:solidFill>
          </a:endParaRPr>
        </a:p>
      </dgm:t>
    </dgm:pt>
    <dgm:pt modelId="{B00BAD71-0A83-4418-883F-A26B1494B957}" type="parTrans" cxnId="{83B6F15D-FB17-45E8-845A-7F6A95CBE4B2}">
      <dgm:prSet/>
      <dgm:spPr/>
      <dgm:t>
        <a:bodyPr/>
        <a:lstStyle/>
        <a:p>
          <a:endParaRPr lang="es-ES"/>
        </a:p>
      </dgm:t>
    </dgm:pt>
    <dgm:pt modelId="{4E44F6B6-E55D-41A2-8816-670FCF5E18C0}" type="sibTrans" cxnId="{83B6F15D-FB17-45E8-845A-7F6A95CBE4B2}">
      <dgm:prSet/>
      <dgm:spPr/>
      <dgm:t>
        <a:bodyPr/>
        <a:lstStyle/>
        <a:p>
          <a:endParaRPr lang="es-ES"/>
        </a:p>
      </dgm:t>
    </dgm:pt>
    <dgm:pt modelId="{981A2E27-5BB9-45A5-9387-4B331C0DD00F}">
      <dgm:prSet phldrT="[Texto]"/>
      <dgm:spPr/>
      <dgm:t>
        <a:bodyPr/>
        <a:lstStyle/>
        <a:p>
          <a:r>
            <a:rPr lang="es-ES" dirty="0" smtClean="0"/>
            <a:t>Realización de contactos y organización de actividades</a:t>
          </a:r>
          <a:endParaRPr lang="es-ES" dirty="0"/>
        </a:p>
      </dgm:t>
    </dgm:pt>
    <dgm:pt modelId="{2C57274C-4BA7-43F8-AC3C-0FF3C55B9DEA}" type="parTrans" cxnId="{26750E47-9799-4937-8064-7CF2570C9276}">
      <dgm:prSet/>
      <dgm:spPr/>
      <dgm:t>
        <a:bodyPr/>
        <a:lstStyle/>
        <a:p>
          <a:endParaRPr lang="es-ES"/>
        </a:p>
      </dgm:t>
    </dgm:pt>
    <dgm:pt modelId="{17722712-6304-4B2E-989F-4A72EA6D6707}" type="sibTrans" cxnId="{26750E47-9799-4937-8064-7CF2570C9276}">
      <dgm:prSet/>
      <dgm:spPr/>
      <dgm:t>
        <a:bodyPr/>
        <a:lstStyle/>
        <a:p>
          <a:endParaRPr lang="es-ES"/>
        </a:p>
      </dgm:t>
    </dgm:pt>
    <dgm:pt modelId="{B8E17476-E8F7-401B-B97F-B271A0EB6916}" type="pres">
      <dgm:prSet presAssocID="{473A75A3-0ABD-4A06-AFF3-31FE667264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F95207-A04E-4E7A-B884-151A292C3DC0}" type="pres">
      <dgm:prSet presAssocID="{73BDA7D3-DF36-4C83-B8AE-8669FED2A63C}" presName="composite" presStyleCnt="0"/>
      <dgm:spPr/>
    </dgm:pt>
    <dgm:pt modelId="{0C139F64-D27F-406F-AFAA-FC1B1DB289D3}" type="pres">
      <dgm:prSet presAssocID="{73BDA7D3-DF36-4C83-B8AE-8669FED2A63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36B6E3-6DC9-40A4-8167-1AB3FBF08E05}" type="pres">
      <dgm:prSet presAssocID="{73BDA7D3-DF36-4C83-B8AE-8669FED2A63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90F47-0916-4120-8808-FF6B3BE7F3FC}" type="pres">
      <dgm:prSet presAssocID="{1187FB1F-2B4C-4A06-9A4A-307D1A2235C2}" presName="sp" presStyleCnt="0"/>
      <dgm:spPr/>
    </dgm:pt>
    <dgm:pt modelId="{5B4192E5-4E57-4942-A3A4-1EB7F236460C}" type="pres">
      <dgm:prSet presAssocID="{AE43B5BA-02A6-4673-8D57-47043AE62DDF}" presName="composite" presStyleCnt="0"/>
      <dgm:spPr/>
    </dgm:pt>
    <dgm:pt modelId="{6EA28FBA-B4EE-4C00-9530-95FB68D7C2BE}" type="pres">
      <dgm:prSet presAssocID="{AE43B5BA-02A6-4673-8D57-47043AE62DD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0879A1-7814-4A27-ABF1-FE0957E3266B}" type="pres">
      <dgm:prSet presAssocID="{AE43B5BA-02A6-4673-8D57-47043AE62DD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18841D-4F6C-4A91-BE01-4669129A1CE5}" type="pres">
      <dgm:prSet presAssocID="{86BA2894-A195-483F-A6D8-026662089F5F}" presName="sp" presStyleCnt="0"/>
      <dgm:spPr/>
    </dgm:pt>
    <dgm:pt modelId="{10CA7C3B-7117-43BC-996E-EE182006E7DD}" type="pres">
      <dgm:prSet presAssocID="{5A4196CE-00AF-41EA-9A82-5ED0CD1A594C}" presName="composite" presStyleCnt="0"/>
      <dgm:spPr/>
    </dgm:pt>
    <dgm:pt modelId="{A9FCFE7A-0240-409B-ADD6-A82103B8605E}" type="pres">
      <dgm:prSet presAssocID="{5A4196CE-00AF-41EA-9A82-5ED0CD1A594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4144EA-01D2-4A75-AD88-5397E6E07DE7}" type="pres">
      <dgm:prSet presAssocID="{5A4196CE-00AF-41EA-9A82-5ED0CD1A594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3CC611-44B2-437B-984A-F70F8C2E7569}" type="pres">
      <dgm:prSet presAssocID="{DBB48B80-8342-4E24-B9F0-1004F4257427}" presName="sp" presStyleCnt="0"/>
      <dgm:spPr/>
    </dgm:pt>
    <dgm:pt modelId="{4876252C-967F-4B54-92FB-8D0D08FA137F}" type="pres">
      <dgm:prSet presAssocID="{370F2341-063B-4D0D-BF03-9853DA81D6EB}" presName="composite" presStyleCnt="0"/>
      <dgm:spPr/>
    </dgm:pt>
    <dgm:pt modelId="{BD6F847F-4D61-4D39-8AB5-A7D53F76FE4B}" type="pres">
      <dgm:prSet presAssocID="{370F2341-063B-4D0D-BF03-9853DA81D6E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215893-9A19-4E93-A804-449404B8AEF4}" type="pres">
      <dgm:prSet presAssocID="{370F2341-063B-4D0D-BF03-9853DA81D6E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EE415-72A6-4268-8FD9-C175B5FB5AC7}" type="pres">
      <dgm:prSet presAssocID="{285E355D-65E9-48F9-A0B9-F312D566081B}" presName="sp" presStyleCnt="0"/>
      <dgm:spPr/>
    </dgm:pt>
    <dgm:pt modelId="{352A26BA-60B7-42C6-9202-3C73A3FFB393}" type="pres">
      <dgm:prSet presAssocID="{75F9B9FA-A7FE-4205-92B0-7806291F39A4}" presName="composite" presStyleCnt="0"/>
      <dgm:spPr/>
    </dgm:pt>
    <dgm:pt modelId="{30C2F929-430B-49D6-839E-4800B3AA78A7}" type="pres">
      <dgm:prSet presAssocID="{75F9B9FA-A7FE-4205-92B0-7806291F39A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C6347F-E039-4281-AA81-1E523CC1007A}" type="pres">
      <dgm:prSet presAssocID="{75F9B9FA-A7FE-4205-92B0-7806291F39A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B72D04-D1A0-45BF-9E81-CC0B096FFA87}" type="pres">
      <dgm:prSet presAssocID="{CFB4FE47-048A-4CA2-969A-4CE0BB0A284F}" presName="sp" presStyleCnt="0"/>
      <dgm:spPr/>
    </dgm:pt>
    <dgm:pt modelId="{C73EBB6C-75B1-4B60-BDA0-382CC8D46671}" type="pres">
      <dgm:prSet presAssocID="{85FAF484-49D5-4184-ABF3-7B0DF02760AC}" presName="composite" presStyleCnt="0"/>
      <dgm:spPr/>
    </dgm:pt>
    <dgm:pt modelId="{F023F21F-51B1-4107-85E2-CCA7559C8098}" type="pres">
      <dgm:prSet presAssocID="{85FAF484-49D5-4184-ABF3-7B0DF02760A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DF185D-CAEC-4CA0-8EF6-616B00CBCA1A}" type="pres">
      <dgm:prSet presAssocID="{85FAF484-49D5-4184-ABF3-7B0DF02760A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EE2041-70C7-44D5-B9B1-AC9470FBC44B}" type="presOf" srcId="{981A2E27-5BB9-45A5-9387-4B331C0DD00F}" destId="{58DF185D-CAEC-4CA0-8EF6-616B00CBCA1A}" srcOrd="0" destOrd="0" presId="urn:microsoft.com/office/officeart/2005/8/layout/chevron2"/>
    <dgm:cxn modelId="{13FD4497-4512-49AE-B945-10B53302A46F}" srcId="{5A4196CE-00AF-41EA-9A82-5ED0CD1A594C}" destId="{E2919EED-BC89-4DA0-BD64-19A2795DEE71}" srcOrd="0" destOrd="0" parTransId="{8B850E6E-8A90-4E7F-8B37-E55323881460}" sibTransId="{ED31AC43-7D4A-4B06-BEFB-ECA58FC9E15E}"/>
    <dgm:cxn modelId="{34A685E2-B760-4230-85E9-C4ED29A273E8}" type="presOf" srcId="{370F2341-063B-4D0D-BF03-9853DA81D6EB}" destId="{BD6F847F-4D61-4D39-8AB5-A7D53F76FE4B}" srcOrd="0" destOrd="0" presId="urn:microsoft.com/office/officeart/2005/8/layout/chevron2"/>
    <dgm:cxn modelId="{2C91AE41-23C7-4DE6-9BC0-D1FB4A699F75}" type="presOf" srcId="{75F9B9FA-A7FE-4205-92B0-7806291F39A4}" destId="{30C2F929-430B-49D6-839E-4800B3AA78A7}" srcOrd="0" destOrd="0" presId="urn:microsoft.com/office/officeart/2005/8/layout/chevron2"/>
    <dgm:cxn modelId="{5221E80E-F272-468E-91D1-E086846E2E5D}" type="presOf" srcId="{5DED48B8-0D8F-43C5-88BC-8FBEC756C206}" destId="{7B0879A1-7814-4A27-ABF1-FE0957E3266B}" srcOrd="0" destOrd="0" presId="urn:microsoft.com/office/officeart/2005/8/layout/chevron2"/>
    <dgm:cxn modelId="{84476E4E-D190-43BD-9026-779D3BC6F6BB}" srcId="{75F9B9FA-A7FE-4205-92B0-7806291F39A4}" destId="{234135D1-4C20-42B5-A13F-4DFAA39AE2DD}" srcOrd="0" destOrd="0" parTransId="{B7857BD2-716D-4028-91A4-AF8F01CCA263}" sibTransId="{7620585A-D8AA-4C71-BE56-19BD9B5C1159}"/>
    <dgm:cxn modelId="{740A009E-D9D0-406A-AEF7-C2842F1ACCC5}" srcId="{473A75A3-0ABD-4A06-AFF3-31FE66726430}" destId="{73BDA7D3-DF36-4C83-B8AE-8669FED2A63C}" srcOrd="0" destOrd="0" parTransId="{EF407BC2-6555-48AB-994B-023C373C0043}" sibTransId="{1187FB1F-2B4C-4A06-9A4A-307D1A2235C2}"/>
    <dgm:cxn modelId="{BCCD25CE-6BCA-4F90-A1A0-13FE3897EC2D}" srcId="{73BDA7D3-DF36-4C83-B8AE-8669FED2A63C}" destId="{C719CAB2-3ED9-4A6D-B48B-48939A2C6522}" srcOrd="0" destOrd="0" parTransId="{E5BECA4F-BB39-4A4B-97B4-A95B1AAFD0E3}" sibTransId="{7A4F0D4E-F68B-4A1A-8085-1192D0E2FA37}"/>
    <dgm:cxn modelId="{3E2D4A91-1C19-43AC-8BF9-0FEBF48C391E}" srcId="{370F2341-063B-4D0D-BF03-9853DA81D6EB}" destId="{60B9433C-314E-49B4-81FD-AE2D9F4EE459}" srcOrd="0" destOrd="0" parTransId="{83231714-2C1A-4845-AA02-8BFEC20F31B2}" sibTransId="{C1009617-AD66-4F06-AE61-ADE46FE8E8BB}"/>
    <dgm:cxn modelId="{AF758C38-2E52-42CE-A237-6D98D6866DF6}" srcId="{AE43B5BA-02A6-4673-8D57-47043AE62DDF}" destId="{5DED48B8-0D8F-43C5-88BC-8FBEC756C206}" srcOrd="0" destOrd="0" parTransId="{8484F0A0-7175-4ECA-9EB4-CCDDC38F478B}" sibTransId="{BFFF9579-2B00-4769-992D-87CFA6811F63}"/>
    <dgm:cxn modelId="{53F20709-787A-437D-BFF8-5C17BD7A230C}" type="presOf" srcId="{473A75A3-0ABD-4A06-AFF3-31FE66726430}" destId="{B8E17476-E8F7-401B-B97F-B271A0EB6916}" srcOrd="0" destOrd="0" presId="urn:microsoft.com/office/officeart/2005/8/layout/chevron2"/>
    <dgm:cxn modelId="{CFC83D79-8337-43BF-B491-21A9595D898D}" srcId="{473A75A3-0ABD-4A06-AFF3-31FE66726430}" destId="{5A4196CE-00AF-41EA-9A82-5ED0CD1A594C}" srcOrd="2" destOrd="0" parTransId="{C09A0248-9663-440F-8127-E57725C3C25A}" sibTransId="{DBB48B80-8342-4E24-B9F0-1004F4257427}"/>
    <dgm:cxn modelId="{B9DAF866-2AC4-4284-90EC-B889F8138ABD}" srcId="{473A75A3-0ABD-4A06-AFF3-31FE66726430}" destId="{75F9B9FA-A7FE-4205-92B0-7806291F39A4}" srcOrd="4" destOrd="0" parTransId="{87B8696F-10CB-4522-B5D5-60F90AFF690B}" sibTransId="{CFB4FE47-048A-4CA2-969A-4CE0BB0A284F}"/>
    <dgm:cxn modelId="{26750E47-9799-4937-8064-7CF2570C9276}" srcId="{85FAF484-49D5-4184-ABF3-7B0DF02760AC}" destId="{981A2E27-5BB9-45A5-9387-4B331C0DD00F}" srcOrd="0" destOrd="0" parTransId="{2C57274C-4BA7-43F8-AC3C-0FF3C55B9DEA}" sibTransId="{17722712-6304-4B2E-989F-4A72EA6D6707}"/>
    <dgm:cxn modelId="{DE27CBE1-0550-4EE5-94A7-E27E37813982}" srcId="{473A75A3-0ABD-4A06-AFF3-31FE66726430}" destId="{370F2341-063B-4D0D-BF03-9853DA81D6EB}" srcOrd="3" destOrd="0" parTransId="{514E966C-BB1D-4137-9A51-960211FAF7C3}" sibTransId="{285E355D-65E9-48F9-A0B9-F312D566081B}"/>
    <dgm:cxn modelId="{2A2FD4FE-32B1-4A8F-BB28-3BC5A271D140}" srcId="{473A75A3-0ABD-4A06-AFF3-31FE66726430}" destId="{AE43B5BA-02A6-4673-8D57-47043AE62DDF}" srcOrd="1" destOrd="0" parTransId="{73E35D9C-9C68-4EE5-B02F-DABABC2D9BDB}" sibTransId="{86BA2894-A195-483F-A6D8-026662089F5F}"/>
    <dgm:cxn modelId="{92ED13AC-5CCD-433A-9BB7-3B2621532071}" type="presOf" srcId="{73BDA7D3-DF36-4C83-B8AE-8669FED2A63C}" destId="{0C139F64-D27F-406F-AFAA-FC1B1DB289D3}" srcOrd="0" destOrd="0" presId="urn:microsoft.com/office/officeart/2005/8/layout/chevron2"/>
    <dgm:cxn modelId="{8AD020AB-E04D-44A1-8BF0-8366E72A70DF}" type="presOf" srcId="{5A4196CE-00AF-41EA-9A82-5ED0CD1A594C}" destId="{A9FCFE7A-0240-409B-ADD6-A82103B8605E}" srcOrd="0" destOrd="0" presId="urn:microsoft.com/office/officeart/2005/8/layout/chevron2"/>
    <dgm:cxn modelId="{187C182C-6092-4D59-B9ED-C91F0DB9B3AB}" type="presOf" srcId="{234135D1-4C20-42B5-A13F-4DFAA39AE2DD}" destId="{E0C6347F-E039-4281-AA81-1E523CC1007A}" srcOrd="0" destOrd="0" presId="urn:microsoft.com/office/officeart/2005/8/layout/chevron2"/>
    <dgm:cxn modelId="{23CC01D8-DBC0-4122-AA53-0A1A5D65AB08}" type="presOf" srcId="{AE43B5BA-02A6-4673-8D57-47043AE62DDF}" destId="{6EA28FBA-B4EE-4C00-9530-95FB68D7C2BE}" srcOrd="0" destOrd="0" presId="urn:microsoft.com/office/officeart/2005/8/layout/chevron2"/>
    <dgm:cxn modelId="{83B6F15D-FB17-45E8-845A-7F6A95CBE4B2}" srcId="{473A75A3-0ABD-4A06-AFF3-31FE66726430}" destId="{85FAF484-49D5-4184-ABF3-7B0DF02760AC}" srcOrd="5" destOrd="0" parTransId="{B00BAD71-0A83-4418-883F-A26B1494B957}" sibTransId="{4E44F6B6-E55D-41A2-8816-670FCF5E18C0}"/>
    <dgm:cxn modelId="{BAE75E24-E4E0-43E6-881A-2E6D1CFB8840}" type="presOf" srcId="{85FAF484-49D5-4184-ABF3-7B0DF02760AC}" destId="{F023F21F-51B1-4107-85E2-CCA7559C8098}" srcOrd="0" destOrd="0" presId="urn:microsoft.com/office/officeart/2005/8/layout/chevron2"/>
    <dgm:cxn modelId="{920A99D8-1F4F-4415-9E44-680A8E4B20D0}" type="presOf" srcId="{60B9433C-314E-49B4-81FD-AE2D9F4EE459}" destId="{C5215893-9A19-4E93-A804-449404B8AEF4}" srcOrd="0" destOrd="0" presId="urn:microsoft.com/office/officeart/2005/8/layout/chevron2"/>
    <dgm:cxn modelId="{A1A807F2-C6A5-471C-9616-7079300536D3}" type="presOf" srcId="{C719CAB2-3ED9-4A6D-B48B-48939A2C6522}" destId="{6C36B6E3-6DC9-40A4-8167-1AB3FBF08E05}" srcOrd="0" destOrd="0" presId="urn:microsoft.com/office/officeart/2005/8/layout/chevron2"/>
    <dgm:cxn modelId="{9CDFBD59-91AF-43EA-A34F-D9821EDC1DFC}" type="presOf" srcId="{E2919EED-BC89-4DA0-BD64-19A2795DEE71}" destId="{9E4144EA-01D2-4A75-AD88-5397E6E07DE7}" srcOrd="0" destOrd="0" presId="urn:microsoft.com/office/officeart/2005/8/layout/chevron2"/>
    <dgm:cxn modelId="{DA90ECCB-F435-44A9-9097-B4AB8F2CA4C2}" type="presParOf" srcId="{B8E17476-E8F7-401B-B97F-B271A0EB6916}" destId="{DAF95207-A04E-4E7A-B884-151A292C3DC0}" srcOrd="0" destOrd="0" presId="urn:microsoft.com/office/officeart/2005/8/layout/chevron2"/>
    <dgm:cxn modelId="{F104209F-1C22-4E4D-863D-4443F0A62179}" type="presParOf" srcId="{DAF95207-A04E-4E7A-B884-151A292C3DC0}" destId="{0C139F64-D27F-406F-AFAA-FC1B1DB289D3}" srcOrd="0" destOrd="0" presId="urn:microsoft.com/office/officeart/2005/8/layout/chevron2"/>
    <dgm:cxn modelId="{6DC7CD33-1446-4979-BBBE-4E70D1FE2C1A}" type="presParOf" srcId="{DAF95207-A04E-4E7A-B884-151A292C3DC0}" destId="{6C36B6E3-6DC9-40A4-8167-1AB3FBF08E05}" srcOrd="1" destOrd="0" presId="urn:microsoft.com/office/officeart/2005/8/layout/chevron2"/>
    <dgm:cxn modelId="{D2278B0A-A912-42EE-9E0E-EFAF04840DBC}" type="presParOf" srcId="{B8E17476-E8F7-401B-B97F-B271A0EB6916}" destId="{EB890F47-0916-4120-8808-FF6B3BE7F3FC}" srcOrd="1" destOrd="0" presId="urn:microsoft.com/office/officeart/2005/8/layout/chevron2"/>
    <dgm:cxn modelId="{A5C51665-D246-4FA9-802A-EB58A5DBCF03}" type="presParOf" srcId="{B8E17476-E8F7-401B-B97F-B271A0EB6916}" destId="{5B4192E5-4E57-4942-A3A4-1EB7F236460C}" srcOrd="2" destOrd="0" presId="urn:microsoft.com/office/officeart/2005/8/layout/chevron2"/>
    <dgm:cxn modelId="{9E8B14CB-9191-4466-A92D-1C5C245E02DD}" type="presParOf" srcId="{5B4192E5-4E57-4942-A3A4-1EB7F236460C}" destId="{6EA28FBA-B4EE-4C00-9530-95FB68D7C2BE}" srcOrd="0" destOrd="0" presId="urn:microsoft.com/office/officeart/2005/8/layout/chevron2"/>
    <dgm:cxn modelId="{D23AA971-1516-41DA-A3E2-D3B030A340BB}" type="presParOf" srcId="{5B4192E5-4E57-4942-A3A4-1EB7F236460C}" destId="{7B0879A1-7814-4A27-ABF1-FE0957E3266B}" srcOrd="1" destOrd="0" presId="urn:microsoft.com/office/officeart/2005/8/layout/chevron2"/>
    <dgm:cxn modelId="{E1CD210D-AC4D-4F4A-9F57-A5EA81043B06}" type="presParOf" srcId="{B8E17476-E8F7-401B-B97F-B271A0EB6916}" destId="{CD18841D-4F6C-4A91-BE01-4669129A1CE5}" srcOrd="3" destOrd="0" presId="urn:microsoft.com/office/officeart/2005/8/layout/chevron2"/>
    <dgm:cxn modelId="{FD13ECF7-6AE4-4194-90F5-412CA319C5A8}" type="presParOf" srcId="{B8E17476-E8F7-401B-B97F-B271A0EB6916}" destId="{10CA7C3B-7117-43BC-996E-EE182006E7DD}" srcOrd="4" destOrd="0" presId="urn:microsoft.com/office/officeart/2005/8/layout/chevron2"/>
    <dgm:cxn modelId="{EC826EC9-659D-4F7C-BD20-8DB2A73FF781}" type="presParOf" srcId="{10CA7C3B-7117-43BC-996E-EE182006E7DD}" destId="{A9FCFE7A-0240-409B-ADD6-A82103B8605E}" srcOrd="0" destOrd="0" presId="urn:microsoft.com/office/officeart/2005/8/layout/chevron2"/>
    <dgm:cxn modelId="{826D6268-68AD-4640-BBEA-7030BC6A31C0}" type="presParOf" srcId="{10CA7C3B-7117-43BC-996E-EE182006E7DD}" destId="{9E4144EA-01D2-4A75-AD88-5397E6E07DE7}" srcOrd="1" destOrd="0" presId="urn:microsoft.com/office/officeart/2005/8/layout/chevron2"/>
    <dgm:cxn modelId="{622B842D-E406-4270-8E76-F92EC0477C49}" type="presParOf" srcId="{B8E17476-E8F7-401B-B97F-B271A0EB6916}" destId="{EE3CC611-44B2-437B-984A-F70F8C2E7569}" srcOrd="5" destOrd="0" presId="urn:microsoft.com/office/officeart/2005/8/layout/chevron2"/>
    <dgm:cxn modelId="{F896F3D7-DAD8-4089-89B6-DE39E43D21A6}" type="presParOf" srcId="{B8E17476-E8F7-401B-B97F-B271A0EB6916}" destId="{4876252C-967F-4B54-92FB-8D0D08FA137F}" srcOrd="6" destOrd="0" presId="urn:microsoft.com/office/officeart/2005/8/layout/chevron2"/>
    <dgm:cxn modelId="{F46ED47F-1EA8-4295-8646-033283095DDE}" type="presParOf" srcId="{4876252C-967F-4B54-92FB-8D0D08FA137F}" destId="{BD6F847F-4D61-4D39-8AB5-A7D53F76FE4B}" srcOrd="0" destOrd="0" presId="urn:microsoft.com/office/officeart/2005/8/layout/chevron2"/>
    <dgm:cxn modelId="{09D45745-6643-408A-B9E2-68A4C829CC72}" type="presParOf" srcId="{4876252C-967F-4B54-92FB-8D0D08FA137F}" destId="{C5215893-9A19-4E93-A804-449404B8AEF4}" srcOrd="1" destOrd="0" presId="urn:microsoft.com/office/officeart/2005/8/layout/chevron2"/>
    <dgm:cxn modelId="{7B2D0B17-BB58-4E14-84BA-F33258710CEB}" type="presParOf" srcId="{B8E17476-E8F7-401B-B97F-B271A0EB6916}" destId="{47CEE415-72A6-4268-8FD9-C175B5FB5AC7}" srcOrd="7" destOrd="0" presId="urn:microsoft.com/office/officeart/2005/8/layout/chevron2"/>
    <dgm:cxn modelId="{EA702640-240D-41AB-9918-46ABC2EB3EF3}" type="presParOf" srcId="{B8E17476-E8F7-401B-B97F-B271A0EB6916}" destId="{352A26BA-60B7-42C6-9202-3C73A3FFB393}" srcOrd="8" destOrd="0" presId="urn:microsoft.com/office/officeart/2005/8/layout/chevron2"/>
    <dgm:cxn modelId="{42F98C70-88D2-49BC-97AE-A3EBDCA12022}" type="presParOf" srcId="{352A26BA-60B7-42C6-9202-3C73A3FFB393}" destId="{30C2F929-430B-49D6-839E-4800B3AA78A7}" srcOrd="0" destOrd="0" presId="urn:microsoft.com/office/officeart/2005/8/layout/chevron2"/>
    <dgm:cxn modelId="{D5E5847B-DF62-49D6-A9CD-D7F1635030D8}" type="presParOf" srcId="{352A26BA-60B7-42C6-9202-3C73A3FFB393}" destId="{E0C6347F-E039-4281-AA81-1E523CC1007A}" srcOrd="1" destOrd="0" presId="urn:microsoft.com/office/officeart/2005/8/layout/chevron2"/>
    <dgm:cxn modelId="{F066A000-2011-4126-80ED-1F92BD014BEE}" type="presParOf" srcId="{B8E17476-E8F7-401B-B97F-B271A0EB6916}" destId="{23B72D04-D1A0-45BF-9E81-CC0B096FFA87}" srcOrd="9" destOrd="0" presId="urn:microsoft.com/office/officeart/2005/8/layout/chevron2"/>
    <dgm:cxn modelId="{9963057B-29AB-48BB-81DA-AB77EC537DDB}" type="presParOf" srcId="{B8E17476-E8F7-401B-B97F-B271A0EB6916}" destId="{C73EBB6C-75B1-4B60-BDA0-382CC8D46671}" srcOrd="10" destOrd="0" presId="urn:microsoft.com/office/officeart/2005/8/layout/chevron2"/>
    <dgm:cxn modelId="{56EBBCE8-2039-4D6C-9B9D-C909BED4EEFF}" type="presParOf" srcId="{C73EBB6C-75B1-4B60-BDA0-382CC8D46671}" destId="{F023F21F-51B1-4107-85E2-CCA7559C8098}" srcOrd="0" destOrd="0" presId="urn:microsoft.com/office/officeart/2005/8/layout/chevron2"/>
    <dgm:cxn modelId="{E79B758D-0F9F-4F11-BA75-D126D2C52CA7}" type="presParOf" srcId="{C73EBB6C-75B1-4B60-BDA0-382CC8D46671}" destId="{58DF185D-CAEC-4CA0-8EF6-616B00CBCA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DF94E-9B80-4085-B2C3-8DBE1416545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57DB6A-C62B-4848-A749-C0355D23FA0F}">
      <dgm:prSet phldrT="[Texto]" custT="1"/>
      <dgm:spPr>
        <a:solidFill>
          <a:srgbClr val="FFCCFF"/>
        </a:solidFill>
        <a:ln>
          <a:solidFill>
            <a:srgbClr val="FF66FF"/>
          </a:solidFill>
        </a:ln>
      </dgm:spPr>
      <dgm:t>
        <a:bodyPr/>
        <a:lstStyle/>
        <a:p>
          <a:r>
            <a:rPr lang="es-ES" sz="2800" b="1" i="1" dirty="0" smtClean="0"/>
            <a:t>Recomendaciones</a:t>
          </a:r>
          <a:endParaRPr lang="es-ES" sz="1600" dirty="0"/>
        </a:p>
      </dgm:t>
    </dgm:pt>
    <dgm:pt modelId="{CB1CDA6E-6F65-4DDE-BCD5-CAB92E7603B9}" type="parTrans" cxnId="{0874B323-EA5F-47D6-8F82-53918867E0C4}">
      <dgm:prSet/>
      <dgm:spPr/>
      <dgm:t>
        <a:bodyPr/>
        <a:lstStyle/>
        <a:p>
          <a:endParaRPr lang="es-ES"/>
        </a:p>
      </dgm:t>
    </dgm:pt>
    <dgm:pt modelId="{C1F7001C-2FA8-4CBA-B0CE-4F65EF4A5010}" type="sibTrans" cxnId="{0874B323-EA5F-47D6-8F82-53918867E0C4}">
      <dgm:prSet/>
      <dgm:spPr/>
      <dgm:t>
        <a:bodyPr/>
        <a:lstStyle/>
        <a:p>
          <a:endParaRPr lang="es-ES"/>
        </a:p>
      </dgm:t>
    </dgm:pt>
    <dgm:pt modelId="{3D5F3B9D-2645-461B-9440-7A9E7E023372}">
      <dgm:prSet phldrT="[Texto]"/>
      <dgm:spPr>
        <a:solidFill>
          <a:schemeClr val="bg1"/>
        </a:solidFill>
        <a:ln w="44450">
          <a:solidFill>
            <a:srgbClr val="FF0066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Informar activamente sobre la convocatoria y el procedimiento de las audiencias a los sectores y organizaciones potencialmente interesados.</a:t>
          </a:r>
          <a:endParaRPr lang="es-ES" dirty="0">
            <a:solidFill>
              <a:schemeClr val="tx1"/>
            </a:solidFill>
          </a:endParaRPr>
        </a:p>
      </dgm:t>
    </dgm:pt>
    <dgm:pt modelId="{AFBC128D-C3F2-45A8-AEE6-608C37DB362E}" type="parTrans" cxnId="{C32FB5B1-DCE2-485F-B39E-4E0517B92D0A}">
      <dgm:prSet/>
      <dgm:spPr/>
      <dgm:t>
        <a:bodyPr/>
        <a:lstStyle/>
        <a:p>
          <a:endParaRPr lang="es-ES"/>
        </a:p>
      </dgm:t>
    </dgm:pt>
    <dgm:pt modelId="{1CCFDCD3-B52E-4A32-8446-B728AE74A62F}" type="sibTrans" cxnId="{C32FB5B1-DCE2-485F-B39E-4E0517B92D0A}">
      <dgm:prSet/>
      <dgm:spPr/>
      <dgm:t>
        <a:bodyPr/>
        <a:lstStyle/>
        <a:p>
          <a:endParaRPr lang="es-ES"/>
        </a:p>
      </dgm:t>
    </dgm:pt>
    <dgm:pt modelId="{0EE5BC8F-5B8B-4184-BF4F-912BAF2ABA85}">
      <dgm:prSet phldrT="[Texto]"/>
      <dgm:spPr>
        <a:solidFill>
          <a:schemeClr val="bg1"/>
        </a:solidFill>
        <a:ln w="44450">
          <a:solidFill>
            <a:srgbClr val="FF0066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Fomentar el diálogo social y las reuniones preparatorias previas a las audiencias.</a:t>
          </a:r>
          <a:endParaRPr lang="es-ES" dirty="0">
            <a:solidFill>
              <a:schemeClr val="tx1"/>
            </a:solidFill>
          </a:endParaRPr>
        </a:p>
      </dgm:t>
    </dgm:pt>
    <dgm:pt modelId="{C73B3D4E-E070-430E-AE6A-C9C3A9CCA0E4}" type="parTrans" cxnId="{CC424D5E-BC31-4BBB-B6C7-0603A8D11876}">
      <dgm:prSet/>
      <dgm:spPr/>
      <dgm:t>
        <a:bodyPr/>
        <a:lstStyle/>
        <a:p>
          <a:endParaRPr lang="es-ES"/>
        </a:p>
      </dgm:t>
    </dgm:pt>
    <dgm:pt modelId="{01E1C767-FC7B-4F84-8688-F0ED01CF7D7E}" type="sibTrans" cxnId="{CC424D5E-BC31-4BBB-B6C7-0603A8D11876}">
      <dgm:prSet/>
      <dgm:spPr/>
      <dgm:t>
        <a:bodyPr/>
        <a:lstStyle/>
        <a:p>
          <a:endParaRPr lang="es-ES"/>
        </a:p>
      </dgm:t>
    </dgm:pt>
    <dgm:pt modelId="{B86662BE-5D5E-4BF8-B261-17BE0CBFB4A6}">
      <dgm:prSet phldrT="[Texto]"/>
      <dgm:spPr>
        <a:solidFill>
          <a:schemeClr val="bg1"/>
        </a:solidFill>
        <a:ln w="44450">
          <a:solidFill>
            <a:srgbClr val="FF0066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En territorios con población dispersa, realizar diversas audiencias públicas en los lugares clave en donde se encuentran los interesados.</a:t>
          </a:r>
          <a:endParaRPr lang="es-ES" dirty="0">
            <a:solidFill>
              <a:schemeClr val="tx1"/>
            </a:solidFill>
          </a:endParaRPr>
        </a:p>
      </dgm:t>
    </dgm:pt>
    <dgm:pt modelId="{E86BCE69-2C57-4BC6-A9D3-4AC063A41121}" type="parTrans" cxnId="{2EF9E140-D86C-4BF4-A80E-BED22B7E7D35}">
      <dgm:prSet/>
      <dgm:spPr/>
      <dgm:t>
        <a:bodyPr/>
        <a:lstStyle/>
        <a:p>
          <a:endParaRPr lang="es-ES"/>
        </a:p>
      </dgm:t>
    </dgm:pt>
    <dgm:pt modelId="{A619AB06-B124-4846-B6E7-83700C93FDBC}" type="sibTrans" cxnId="{2EF9E140-D86C-4BF4-A80E-BED22B7E7D35}">
      <dgm:prSet/>
      <dgm:spPr/>
      <dgm:t>
        <a:bodyPr/>
        <a:lstStyle/>
        <a:p>
          <a:endParaRPr lang="es-ES"/>
        </a:p>
      </dgm:t>
    </dgm:pt>
    <dgm:pt modelId="{652676A8-6D98-4772-ACE9-115F4298CA4B}">
      <dgm:prSet phldrT="[Texto]"/>
      <dgm:spPr>
        <a:solidFill>
          <a:schemeClr val="bg1"/>
        </a:solidFill>
        <a:ln w="44450">
          <a:solidFill>
            <a:srgbClr val="FF0066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Preparar un informe que sintetice las aportaciones y explique su valoración por parte de las autoridades.</a:t>
          </a:r>
          <a:endParaRPr lang="es-ES" dirty="0">
            <a:solidFill>
              <a:schemeClr val="tx1"/>
            </a:solidFill>
          </a:endParaRPr>
        </a:p>
      </dgm:t>
    </dgm:pt>
    <dgm:pt modelId="{F2353F97-F23C-4837-884E-EF39CADB0FB4}" type="parTrans" cxnId="{F0C27491-0EDC-4CE2-80A9-318AE0EC997B}">
      <dgm:prSet/>
      <dgm:spPr/>
      <dgm:t>
        <a:bodyPr/>
        <a:lstStyle/>
        <a:p>
          <a:endParaRPr lang="es-ES"/>
        </a:p>
      </dgm:t>
    </dgm:pt>
    <dgm:pt modelId="{246B0D28-E4B9-4DB6-90D3-C2A2DF4FC13C}" type="sibTrans" cxnId="{F0C27491-0EDC-4CE2-80A9-318AE0EC997B}">
      <dgm:prSet/>
      <dgm:spPr/>
      <dgm:t>
        <a:bodyPr/>
        <a:lstStyle/>
        <a:p>
          <a:endParaRPr lang="es-ES"/>
        </a:p>
      </dgm:t>
    </dgm:pt>
    <dgm:pt modelId="{B95A1F27-493D-4228-95B5-CA29C49B868F}" type="pres">
      <dgm:prSet presAssocID="{070DF94E-9B80-4085-B2C3-8DBE1416545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A0A0D4-DF7F-40C8-89D0-138D815ED85B}" type="pres">
      <dgm:prSet presAssocID="{070DF94E-9B80-4085-B2C3-8DBE14165452}" presName="matrix" presStyleCnt="0"/>
      <dgm:spPr/>
    </dgm:pt>
    <dgm:pt modelId="{0CDC1D7E-5416-47EB-8A64-45065C92ADFE}" type="pres">
      <dgm:prSet presAssocID="{070DF94E-9B80-4085-B2C3-8DBE14165452}" presName="tile1" presStyleLbl="node1" presStyleIdx="0" presStyleCnt="4" custLinFactNeighborY="4615"/>
      <dgm:spPr/>
      <dgm:t>
        <a:bodyPr/>
        <a:lstStyle/>
        <a:p>
          <a:endParaRPr lang="es-ES"/>
        </a:p>
      </dgm:t>
    </dgm:pt>
    <dgm:pt modelId="{B1A498F5-E310-4277-909B-4A5316CC0AE9}" type="pres">
      <dgm:prSet presAssocID="{070DF94E-9B80-4085-B2C3-8DBE141654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319B33-A388-4024-9C32-9559565988F4}" type="pres">
      <dgm:prSet presAssocID="{070DF94E-9B80-4085-B2C3-8DBE14165452}" presName="tile2" presStyleLbl="node1" presStyleIdx="1" presStyleCnt="4" custLinFactNeighborY="4615"/>
      <dgm:spPr/>
      <dgm:t>
        <a:bodyPr/>
        <a:lstStyle/>
        <a:p>
          <a:endParaRPr lang="es-ES"/>
        </a:p>
      </dgm:t>
    </dgm:pt>
    <dgm:pt modelId="{682CCA17-B7C8-41E8-95B3-5B57DEF648B5}" type="pres">
      <dgm:prSet presAssocID="{070DF94E-9B80-4085-B2C3-8DBE141654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023F14-D348-45E1-839F-8526C3E88075}" type="pres">
      <dgm:prSet presAssocID="{070DF94E-9B80-4085-B2C3-8DBE14165452}" presName="tile3" presStyleLbl="node1" presStyleIdx="2" presStyleCnt="4" custLinFactNeighborY="0"/>
      <dgm:spPr/>
      <dgm:t>
        <a:bodyPr/>
        <a:lstStyle/>
        <a:p>
          <a:endParaRPr lang="es-ES"/>
        </a:p>
      </dgm:t>
    </dgm:pt>
    <dgm:pt modelId="{6E85C021-4846-4081-93E5-ABEEFCE89D8C}" type="pres">
      <dgm:prSet presAssocID="{070DF94E-9B80-4085-B2C3-8DBE141654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7561DC-031A-4137-966B-E62C32209C1E}" type="pres">
      <dgm:prSet presAssocID="{070DF94E-9B80-4085-B2C3-8DBE14165452}" presName="tile4" presStyleLbl="node1" presStyleIdx="3" presStyleCnt="4" custLinFactNeighborY="4615"/>
      <dgm:spPr/>
      <dgm:t>
        <a:bodyPr/>
        <a:lstStyle/>
        <a:p>
          <a:endParaRPr lang="es-ES"/>
        </a:p>
      </dgm:t>
    </dgm:pt>
    <dgm:pt modelId="{2AA29735-E308-49CC-8B3D-84CCAF86D8FE}" type="pres">
      <dgm:prSet presAssocID="{070DF94E-9B80-4085-B2C3-8DBE141654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7F2677-BD05-475A-9C42-883493B44CBB}" type="pres">
      <dgm:prSet presAssocID="{070DF94E-9B80-4085-B2C3-8DBE14165452}" presName="centerTile" presStyleLbl="fgShp" presStyleIdx="0" presStyleCnt="1" custScaleX="15258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F0C27491-0EDC-4CE2-80A9-318AE0EC997B}" srcId="{D657DB6A-C62B-4848-A749-C0355D23FA0F}" destId="{652676A8-6D98-4772-ACE9-115F4298CA4B}" srcOrd="3" destOrd="0" parTransId="{F2353F97-F23C-4837-884E-EF39CADB0FB4}" sibTransId="{246B0D28-E4B9-4DB6-90D3-C2A2DF4FC13C}"/>
    <dgm:cxn modelId="{D6EBDE73-145D-4CF4-A54E-DE440BE475BD}" type="presOf" srcId="{B86662BE-5D5E-4BF8-B261-17BE0CBFB4A6}" destId="{6E85C021-4846-4081-93E5-ABEEFCE89D8C}" srcOrd="1" destOrd="0" presId="urn:microsoft.com/office/officeart/2005/8/layout/matrix1"/>
    <dgm:cxn modelId="{498C581B-D151-4FE3-B52C-C0C626C37C70}" type="presOf" srcId="{652676A8-6D98-4772-ACE9-115F4298CA4B}" destId="{FC7561DC-031A-4137-966B-E62C32209C1E}" srcOrd="0" destOrd="0" presId="urn:microsoft.com/office/officeart/2005/8/layout/matrix1"/>
    <dgm:cxn modelId="{8728ACF6-8825-4287-9F5A-7AAC1CA33947}" type="presOf" srcId="{3D5F3B9D-2645-461B-9440-7A9E7E023372}" destId="{B1A498F5-E310-4277-909B-4A5316CC0AE9}" srcOrd="1" destOrd="0" presId="urn:microsoft.com/office/officeart/2005/8/layout/matrix1"/>
    <dgm:cxn modelId="{A7CB4D57-0252-44FD-9B39-B4A6C2D212CE}" type="presOf" srcId="{B86662BE-5D5E-4BF8-B261-17BE0CBFB4A6}" destId="{34023F14-D348-45E1-839F-8526C3E88075}" srcOrd="0" destOrd="0" presId="urn:microsoft.com/office/officeart/2005/8/layout/matrix1"/>
    <dgm:cxn modelId="{CC424D5E-BC31-4BBB-B6C7-0603A8D11876}" srcId="{D657DB6A-C62B-4848-A749-C0355D23FA0F}" destId="{0EE5BC8F-5B8B-4184-BF4F-912BAF2ABA85}" srcOrd="1" destOrd="0" parTransId="{C73B3D4E-E070-430E-AE6A-C9C3A9CCA0E4}" sibTransId="{01E1C767-FC7B-4F84-8688-F0ED01CF7D7E}"/>
    <dgm:cxn modelId="{BB9B430E-B0D4-4A97-9C84-8B4BE431F711}" type="presOf" srcId="{3D5F3B9D-2645-461B-9440-7A9E7E023372}" destId="{0CDC1D7E-5416-47EB-8A64-45065C92ADFE}" srcOrd="0" destOrd="0" presId="urn:microsoft.com/office/officeart/2005/8/layout/matrix1"/>
    <dgm:cxn modelId="{2EF9E140-D86C-4BF4-A80E-BED22B7E7D35}" srcId="{D657DB6A-C62B-4848-A749-C0355D23FA0F}" destId="{B86662BE-5D5E-4BF8-B261-17BE0CBFB4A6}" srcOrd="2" destOrd="0" parTransId="{E86BCE69-2C57-4BC6-A9D3-4AC063A41121}" sibTransId="{A619AB06-B124-4846-B6E7-83700C93FDBC}"/>
    <dgm:cxn modelId="{C32FB5B1-DCE2-485F-B39E-4E0517B92D0A}" srcId="{D657DB6A-C62B-4848-A749-C0355D23FA0F}" destId="{3D5F3B9D-2645-461B-9440-7A9E7E023372}" srcOrd="0" destOrd="0" parTransId="{AFBC128D-C3F2-45A8-AEE6-608C37DB362E}" sibTransId="{1CCFDCD3-B52E-4A32-8446-B728AE74A62F}"/>
    <dgm:cxn modelId="{0874B323-EA5F-47D6-8F82-53918867E0C4}" srcId="{070DF94E-9B80-4085-B2C3-8DBE14165452}" destId="{D657DB6A-C62B-4848-A749-C0355D23FA0F}" srcOrd="0" destOrd="0" parTransId="{CB1CDA6E-6F65-4DDE-BCD5-CAB92E7603B9}" sibTransId="{C1F7001C-2FA8-4CBA-B0CE-4F65EF4A5010}"/>
    <dgm:cxn modelId="{4BFB99D9-825A-424E-9C2B-CE0E3051A253}" type="presOf" srcId="{0EE5BC8F-5B8B-4184-BF4F-912BAF2ABA85}" destId="{02319B33-A388-4024-9C32-9559565988F4}" srcOrd="0" destOrd="0" presId="urn:microsoft.com/office/officeart/2005/8/layout/matrix1"/>
    <dgm:cxn modelId="{0AB80A3D-E7F1-4B51-8F6C-428705EC8ED8}" type="presOf" srcId="{0EE5BC8F-5B8B-4184-BF4F-912BAF2ABA85}" destId="{682CCA17-B7C8-41E8-95B3-5B57DEF648B5}" srcOrd="1" destOrd="0" presId="urn:microsoft.com/office/officeart/2005/8/layout/matrix1"/>
    <dgm:cxn modelId="{1985F9F9-BF6A-4052-B840-0B1C4D761093}" type="presOf" srcId="{070DF94E-9B80-4085-B2C3-8DBE14165452}" destId="{B95A1F27-493D-4228-95B5-CA29C49B868F}" srcOrd="0" destOrd="0" presId="urn:microsoft.com/office/officeart/2005/8/layout/matrix1"/>
    <dgm:cxn modelId="{2E7CFE5E-EBD5-492B-B079-098FF135DB63}" type="presOf" srcId="{652676A8-6D98-4772-ACE9-115F4298CA4B}" destId="{2AA29735-E308-49CC-8B3D-84CCAF86D8FE}" srcOrd="1" destOrd="0" presId="urn:microsoft.com/office/officeart/2005/8/layout/matrix1"/>
    <dgm:cxn modelId="{0778E63C-1B52-497A-96D2-058C3FBDB0E5}" type="presOf" srcId="{D657DB6A-C62B-4848-A749-C0355D23FA0F}" destId="{B67F2677-BD05-475A-9C42-883493B44CBB}" srcOrd="0" destOrd="0" presId="urn:microsoft.com/office/officeart/2005/8/layout/matrix1"/>
    <dgm:cxn modelId="{1B3586AE-7506-48BD-8CEB-69906FED70DE}" type="presParOf" srcId="{B95A1F27-493D-4228-95B5-CA29C49B868F}" destId="{74A0A0D4-DF7F-40C8-89D0-138D815ED85B}" srcOrd="0" destOrd="0" presId="urn:microsoft.com/office/officeart/2005/8/layout/matrix1"/>
    <dgm:cxn modelId="{2FB0240B-482D-421D-B4F0-3ADE574EA33B}" type="presParOf" srcId="{74A0A0D4-DF7F-40C8-89D0-138D815ED85B}" destId="{0CDC1D7E-5416-47EB-8A64-45065C92ADFE}" srcOrd="0" destOrd="0" presId="urn:microsoft.com/office/officeart/2005/8/layout/matrix1"/>
    <dgm:cxn modelId="{F2DE440D-B489-410D-B1DE-5E9CF8693A99}" type="presParOf" srcId="{74A0A0D4-DF7F-40C8-89D0-138D815ED85B}" destId="{B1A498F5-E310-4277-909B-4A5316CC0AE9}" srcOrd="1" destOrd="0" presId="urn:microsoft.com/office/officeart/2005/8/layout/matrix1"/>
    <dgm:cxn modelId="{728D47AE-E000-4DDD-BF79-F942449409A7}" type="presParOf" srcId="{74A0A0D4-DF7F-40C8-89D0-138D815ED85B}" destId="{02319B33-A388-4024-9C32-9559565988F4}" srcOrd="2" destOrd="0" presId="urn:microsoft.com/office/officeart/2005/8/layout/matrix1"/>
    <dgm:cxn modelId="{9655CF2E-7786-44AA-AB77-57704581364B}" type="presParOf" srcId="{74A0A0D4-DF7F-40C8-89D0-138D815ED85B}" destId="{682CCA17-B7C8-41E8-95B3-5B57DEF648B5}" srcOrd="3" destOrd="0" presId="urn:microsoft.com/office/officeart/2005/8/layout/matrix1"/>
    <dgm:cxn modelId="{6ECF5A1B-CBDE-4F1C-BFCF-FEBBB92EA6A5}" type="presParOf" srcId="{74A0A0D4-DF7F-40C8-89D0-138D815ED85B}" destId="{34023F14-D348-45E1-839F-8526C3E88075}" srcOrd="4" destOrd="0" presId="urn:microsoft.com/office/officeart/2005/8/layout/matrix1"/>
    <dgm:cxn modelId="{6A448C80-4A43-40C3-B707-AA1940CF0560}" type="presParOf" srcId="{74A0A0D4-DF7F-40C8-89D0-138D815ED85B}" destId="{6E85C021-4846-4081-93E5-ABEEFCE89D8C}" srcOrd="5" destOrd="0" presId="urn:microsoft.com/office/officeart/2005/8/layout/matrix1"/>
    <dgm:cxn modelId="{075BF5F5-C639-4033-815D-AAC9117FB085}" type="presParOf" srcId="{74A0A0D4-DF7F-40C8-89D0-138D815ED85B}" destId="{FC7561DC-031A-4137-966B-E62C32209C1E}" srcOrd="6" destOrd="0" presId="urn:microsoft.com/office/officeart/2005/8/layout/matrix1"/>
    <dgm:cxn modelId="{5CD8810F-C1CC-45C4-9A6F-73263DCD5C0F}" type="presParOf" srcId="{74A0A0D4-DF7F-40C8-89D0-138D815ED85B}" destId="{2AA29735-E308-49CC-8B3D-84CCAF86D8FE}" srcOrd="7" destOrd="0" presId="urn:microsoft.com/office/officeart/2005/8/layout/matrix1"/>
    <dgm:cxn modelId="{4356D7E6-D286-4400-BF1F-5DB19A1440F2}" type="presParOf" srcId="{B95A1F27-493D-4228-95B5-CA29C49B868F}" destId="{B67F2677-BD05-475A-9C42-883493B44C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F2AFC3-9562-46E9-9A7B-A777A48A244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CA2D04-7AA9-4F9E-9CED-5E00A622F114}">
      <dgm:prSet phldrT="[Texto]" custT="1"/>
      <dgm:spPr>
        <a:solidFill>
          <a:srgbClr val="CCFFCC"/>
        </a:solidFill>
        <a:ln>
          <a:solidFill>
            <a:srgbClr val="008000"/>
          </a:solidFill>
        </a:ln>
      </dgm:spPr>
      <dgm:t>
        <a:bodyPr/>
        <a:lstStyle/>
        <a:p>
          <a:r>
            <a:rPr lang="es-ES" sz="2800" i="1" dirty="0" smtClean="0">
              <a:solidFill>
                <a:schemeClr val="tx1"/>
              </a:solidFill>
            </a:rPr>
            <a:t>Limitaciones</a:t>
          </a:r>
          <a:endParaRPr lang="es-ES" sz="2200" dirty="0">
            <a:solidFill>
              <a:schemeClr val="tx1"/>
            </a:solidFill>
          </a:endParaRPr>
        </a:p>
      </dgm:t>
    </dgm:pt>
    <dgm:pt modelId="{A8B1E236-0A2C-49ED-8481-7F860BE0D586}" type="parTrans" cxnId="{6BFFC7F7-39AC-4BB2-9E49-88B354EBC2CC}">
      <dgm:prSet/>
      <dgm:spPr/>
      <dgm:t>
        <a:bodyPr/>
        <a:lstStyle/>
        <a:p>
          <a:endParaRPr lang="es-ES"/>
        </a:p>
      </dgm:t>
    </dgm:pt>
    <dgm:pt modelId="{2DB02C00-8307-44DD-B4B3-DD4F2E04AD9C}" type="sibTrans" cxnId="{6BFFC7F7-39AC-4BB2-9E49-88B354EBC2CC}">
      <dgm:prSet/>
      <dgm:spPr/>
      <dgm:t>
        <a:bodyPr/>
        <a:lstStyle/>
        <a:p>
          <a:endParaRPr lang="es-ES"/>
        </a:p>
      </dgm:t>
    </dgm:pt>
    <dgm:pt modelId="{B535676A-FA48-44F9-AAC1-58F7AD24CDA4}">
      <dgm:prSet phldrT="[Texto]"/>
      <dgm:spPr>
        <a:solidFill>
          <a:schemeClr val="bg1"/>
        </a:solidFill>
        <a:ln>
          <a:solidFill>
            <a:srgbClr val="00B050">
              <a:alpha val="90000"/>
            </a:srgbClr>
          </a:solidFill>
        </a:ln>
      </dgm:spPr>
      <dgm:t>
        <a:bodyPr anchor="ctr"/>
        <a:lstStyle/>
        <a:p>
          <a:r>
            <a:rPr lang="es-ES" dirty="0" smtClean="0"/>
            <a:t>No todo el mundo cuentan con acceso a red o no poseen habilidades básicas necesarias para utilizarlo.</a:t>
          </a:r>
          <a:endParaRPr lang="es-ES" dirty="0"/>
        </a:p>
      </dgm:t>
    </dgm:pt>
    <dgm:pt modelId="{B9C8AA11-9716-43A9-8A8F-173FC6859849}" type="parTrans" cxnId="{C4FD4B41-1241-48D2-A6DB-5B89551EFD1E}">
      <dgm:prSet/>
      <dgm:spPr/>
      <dgm:t>
        <a:bodyPr/>
        <a:lstStyle/>
        <a:p>
          <a:endParaRPr lang="es-ES"/>
        </a:p>
      </dgm:t>
    </dgm:pt>
    <dgm:pt modelId="{EF7FB1D7-A36A-4BAE-91F2-D09CD1CF170F}" type="sibTrans" cxnId="{C4FD4B41-1241-48D2-A6DB-5B89551EFD1E}">
      <dgm:prSet/>
      <dgm:spPr/>
      <dgm:t>
        <a:bodyPr/>
        <a:lstStyle/>
        <a:p>
          <a:endParaRPr lang="es-ES"/>
        </a:p>
      </dgm:t>
    </dgm:pt>
    <dgm:pt modelId="{9C2D9667-26C5-4379-B3B6-28FABAF8E19F}">
      <dgm:prSet phldrT="[Texto]" custT="1"/>
      <dgm:spPr>
        <a:solidFill>
          <a:srgbClr val="CCFFCC"/>
        </a:solidFill>
        <a:ln>
          <a:solidFill>
            <a:srgbClr val="008000"/>
          </a:solidFill>
        </a:ln>
      </dgm:spPr>
      <dgm:t>
        <a:bodyPr/>
        <a:lstStyle/>
        <a:p>
          <a:r>
            <a:rPr lang="es-ES" sz="2800" i="1" dirty="0" smtClean="0">
              <a:solidFill>
                <a:schemeClr val="tx1"/>
              </a:solidFill>
            </a:rPr>
            <a:t>Recomendaciones</a:t>
          </a:r>
          <a:endParaRPr lang="es-ES" sz="2200" dirty="0">
            <a:solidFill>
              <a:schemeClr val="tx1"/>
            </a:solidFill>
          </a:endParaRPr>
        </a:p>
      </dgm:t>
    </dgm:pt>
    <dgm:pt modelId="{E6719B06-9723-4D51-AD85-85667DA6A2EA}" type="parTrans" cxnId="{C42E4F3B-7E4A-4D28-8836-A5AAA13494AC}">
      <dgm:prSet/>
      <dgm:spPr/>
      <dgm:t>
        <a:bodyPr/>
        <a:lstStyle/>
        <a:p>
          <a:endParaRPr lang="es-ES"/>
        </a:p>
      </dgm:t>
    </dgm:pt>
    <dgm:pt modelId="{3730724F-4FCC-4E03-932B-3791A5FBE710}" type="sibTrans" cxnId="{C42E4F3B-7E4A-4D28-8836-A5AAA13494AC}">
      <dgm:prSet/>
      <dgm:spPr/>
      <dgm:t>
        <a:bodyPr/>
        <a:lstStyle/>
        <a:p>
          <a:endParaRPr lang="es-ES"/>
        </a:p>
      </dgm:t>
    </dgm:pt>
    <dgm:pt modelId="{2E0FCEA5-5E50-42F8-AF88-73FBF470E71F}">
      <dgm:prSet phldrT="[Texto]"/>
      <dgm:spPr>
        <a:solidFill>
          <a:schemeClr val="bg1"/>
        </a:solidFill>
        <a:ln>
          <a:solidFill>
            <a:srgbClr val="00B050">
              <a:alpha val="90000"/>
            </a:srgbClr>
          </a:solidFill>
        </a:ln>
      </dgm:spPr>
      <dgm:t>
        <a:bodyPr anchor="ctr"/>
        <a:lstStyle/>
        <a:p>
          <a:r>
            <a:rPr lang="es-ES" dirty="0" smtClean="0"/>
            <a:t>Diseñar una página web orientada a la información y la participación pública.</a:t>
          </a:r>
          <a:endParaRPr lang="es-ES" dirty="0"/>
        </a:p>
      </dgm:t>
    </dgm:pt>
    <dgm:pt modelId="{D7CAF61E-811B-470F-ABAA-6A30E06F7E9C}" type="parTrans" cxnId="{A989BF7A-1128-47CF-8266-0044F3314624}">
      <dgm:prSet/>
      <dgm:spPr/>
      <dgm:t>
        <a:bodyPr/>
        <a:lstStyle/>
        <a:p>
          <a:endParaRPr lang="es-ES"/>
        </a:p>
      </dgm:t>
    </dgm:pt>
    <dgm:pt modelId="{75CF2A6C-2064-4B78-8CC7-176A97014C40}" type="sibTrans" cxnId="{A989BF7A-1128-47CF-8266-0044F3314624}">
      <dgm:prSet/>
      <dgm:spPr/>
      <dgm:t>
        <a:bodyPr/>
        <a:lstStyle/>
        <a:p>
          <a:endParaRPr lang="es-ES"/>
        </a:p>
      </dgm:t>
    </dgm:pt>
    <dgm:pt modelId="{84E656DC-FC94-49EE-8CEA-4F7476CD7912}" type="pres">
      <dgm:prSet presAssocID="{7EF2AFC3-9562-46E9-9A7B-A777A48A244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0EEDFC5-F45D-4B8A-9A81-566D5BAE3B4B}" type="pres">
      <dgm:prSet presAssocID="{EBCA2D04-7AA9-4F9E-9CED-5E00A622F114}" presName="linNode" presStyleCnt="0"/>
      <dgm:spPr/>
    </dgm:pt>
    <dgm:pt modelId="{FDE6C559-4FEB-4392-8035-01C1924DB507}" type="pres">
      <dgm:prSet presAssocID="{EBCA2D04-7AA9-4F9E-9CED-5E00A622F114}" presName="parentShp" presStyleLbl="node1" presStyleIdx="0" presStyleCnt="2" custScaleX="125236" custScaleY="435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805AFD-7C8C-4B2D-BED2-EA63A3ACF300}" type="pres">
      <dgm:prSet presAssocID="{EBCA2D04-7AA9-4F9E-9CED-5E00A622F114}" presName="childShp" presStyleLbl="bgAccFollowNode1" presStyleIdx="0" presStyleCnt="2" custScaleX="1123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AAFE44-D44C-4DE9-8186-9F80232B313B}" type="pres">
      <dgm:prSet presAssocID="{2DB02C00-8307-44DD-B4B3-DD4F2E04AD9C}" presName="spacing" presStyleCnt="0"/>
      <dgm:spPr/>
    </dgm:pt>
    <dgm:pt modelId="{7833F597-9A74-40E6-B879-649512238CB8}" type="pres">
      <dgm:prSet presAssocID="{9C2D9667-26C5-4379-B3B6-28FABAF8E19F}" presName="linNode" presStyleCnt="0"/>
      <dgm:spPr/>
    </dgm:pt>
    <dgm:pt modelId="{8D6884BB-B250-4A4E-8043-732A385DFFBF}" type="pres">
      <dgm:prSet presAssocID="{9C2D9667-26C5-4379-B3B6-28FABAF8E19F}" presName="parentShp" presStyleLbl="node1" presStyleIdx="1" presStyleCnt="2" custScaleX="125349" custScaleY="509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19AFB7-062F-4B08-B21F-D67297480F22}" type="pres">
      <dgm:prSet presAssocID="{9C2D9667-26C5-4379-B3B6-28FABAF8E19F}" presName="childShp" presStyleLbl="bgAccFollowNode1" presStyleIdx="1" presStyleCnt="2" custScaleX="1123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6FB1A1-9459-442B-8320-AF9ED79FC22C}" type="presOf" srcId="{B535676A-FA48-44F9-AAC1-58F7AD24CDA4}" destId="{AB805AFD-7C8C-4B2D-BED2-EA63A3ACF300}" srcOrd="0" destOrd="0" presId="urn:microsoft.com/office/officeart/2005/8/layout/vList6"/>
    <dgm:cxn modelId="{6BFFC7F7-39AC-4BB2-9E49-88B354EBC2CC}" srcId="{7EF2AFC3-9562-46E9-9A7B-A777A48A2447}" destId="{EBCA2D04-7AA9-4F9E-9CED-5E00A622F114}" srcOrd="0" destOrd="0" parTransId="{A8B1E236-0A2C-49ED-8481-7F860BE0D586}" sibTransId="{2DB02C00-8307-44DD-B4B3-DD4F2E04AD9C}"/>
    <dgm:cxn modelId="{A989BF7A-1128-47CF-8266-0044F3314624}" srcId="{9C2D9667-26C5-4379-B3B6-28FABAF8E19F}" destId="{2E0FCEA5-5E50-42F8-AF88-73FBF470E71F}" srcOrd="0" destOrd="0" parTransId="{D7CAF61E-811B-470F-ABAA-6A30E06F7E9C}" sibTransId="{75CF2A6C-2064-4B78-8CC7-176A97014C40}"/>
    <dgm:cxn modelId="{79145A6C-408C-4278-A7EE-38AC9938A5C4}" type="presOf" srcId="{7EF2AFC3-9562-46E9-9A7B-A777A48A2447}" destId="{84E656DC-FC94-49EE-8CEA-4F7476CD7912}" srcOrd="0" destOrd="0" presId="urn:microsoft.com/office/officeart/2005/8/layout/vList6"/>
    <dgm:cxn modelId="{421DB8C4-87B9-4BCC-ABCC-8F6FAF0889A7}" type="presOf" srcId="{2E0FCEA5-5E50-42F8-AF88-73FBF470E71F}" destId="{D319AFB7-062F-4B08-B21F-D67297480F22}" srcOrd="0" destOrd="0" presId="urn:microsoft.com/office/officeart/2005/8/layout/vList6"/>
    <dgm:cxn modelId="{CD651830-7C48-4A96-8613-DAF90414DFE2}" type="presOf" srcId="{EBCA2D04-7AA9-4F9E-9CED-5E00A622F114}" destId="{FDE6C559-4FEB-4392-8035-01C1924DB507}" srcOrd="0" destOrd="0" presId="urn:microsoft.com/office/officeart/2005/8/layout/vList6"/>
    <dgm:cxn modelId="{921EDFD7-AA9C-4728-A436-0E67C6F31D0A}" type="presOf" srcId="{9C2D9667-26C5-4379-B3B6-28FABAF8E19F}" destId="{8D6884BB-B250-4A4E-8043-732A385DFFBF}" srcOrd="0" destOrd="0" presId="urn:microsoft.com/office/officeart/2005/8/layout/vList6"/>
    <dgm:cxn modelId="{C4FD4B41-1241-48D2-A6DB-5B89551EFD1E}" srcId="{EBCA2D04-7AA9-4F9E-9CED-5E00A622F114}" destId="{B535676A-FA48-44F9-AAC1-58F7AD24CDA4}" srcOrd="0" destOrd="0" parTransId="{B9C8AA11-9716-43A9-8A8F-173FC6859849}" sibTransId="{EF7FB1D7-A36A-4BAE-91F2-D09CD1CF170F}"/>
    <dgm:cxn modelId="{C42E4F3B-7E4A-4D28-8836-A5AAA13494AC}" srcId="{7EF2AFC3-9562-46E9-9A7B-A777A48A2447}" destId="{9C2D9667-26C5-4379-B3B6-28FABAF8E19F}" srcOrd="1" destOrd="0" parTransId="{E6719B06-9723-4D51-AD85-85667DA6A2EA}" sibTransId="{3730724F-4FCC-4E03-932B-3791A5FBE710}"/>
    <dgm:cxn modelId="{BB915270-E5D3-4865-BDB9-A0418EB9F120}" type="presParOf" srcId="{84E656DC-FC94-49EE-8CEA-4F7476CD7912}" destId="{10EEDFC5-F45D-4B8A-9A81-566D5BAE3B4B}" srcOrd="0" destOrd="0" presId="urn:microsoft.com/office/officeart/2005/8/layout/vList6"/>
    <dgm:cxn modelId="{BB7E094C-FFDA-4068-9E85-C7AE613FB69A}" type="presParOf" srcId="{10EEDFC5-F45D-4B8A-9A81-566D5BAE3B4B}" destId="{FDE6C559-4FEB-4392-8035-01C1924DB507}" srcOrd="0" destOrd="0" presId="urn:microsoft.com/office/officeart/2005/8/layout/vList6"/>
    <dgm:cxn modelId="{3BCDA6EA-DEF9-4141-B99F-3D831233FBB2}" type="presParOf" srcId="{10EEDFC5-F45D-4B8A-9A81-566D5BAE3B4B}" destId="{AB805AFD-7C8C-4B2D-BED2-EA63A3ACF300}" srcOrd="1" destOrd="0" presId="urn:microsoft.com/office/officeart/2005/8/layout/vList6"/>
    <dgm:cxn modelId="{936F6B63-FCB4-4A35-9C87-79D50180D3A5}" type="presParOf" srcId="{84E656DC-FC94-49EE-8CEA-4F7476CD7912}" destId="{53AAFE44-D44C-4DE9-8186-9F80232B313B}" srcOrd="1" destOrd="0" presId="urn:microsoft.com/office/officeart/2005/8/layout/vList6"/>
    <dgm:cxn modelId="{E039CD7B-5A97-4FB6-A362-5F58E23EAD54}" type="presParOf" srcId="{84E656DC-FC94-49EE-8CEA-4F7476CD7912}" destId="{7833F597-9A74-40E6-B879-649512238CB8}" srcOrd="2" destOrd="0" presId="urn:microsoft.com/office/officeart/2005/8/layout/vList6"/>
    <dgm:cxn modelId="{12B13130-CB1D-4ABA-9866-54610587096D}" type="presParOf" srcId="{7833F597-9A74-40E6-B879-649512238CB8}" destId="{8D6884BB-B250-4A4E-8043-732A385DFFBF}" srcOrd="0" destOrd="0" presId="urn:microsoft.com/office/officeart/2005/8/layout/vList6"/>
    <dgm:cxn modelId="{3F3F1E9C-51D3-4A7C-9123-CC6ECEDE5674}" type="presParOf" srcId="{7833F597-9A74-40E6-B879-649512238CB8}" destId="{D319AFB7-062F-4B08-B21F-D67297480F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F2AFC3-9562-46E9-9A7B-A777A48A244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CA2D04-7AA9-4F9E-9CED-5E00A622F114}">
      <dgm:prSet phldrT="[Texto]" custT="1"/>
      <dgm:spPr>
        <a:solidFill>
          <a:schemeClr val="bg2">
            <a:lumMod val="75000"/>
          </a:schemeClr>
        </a:soli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ES" sz="2400" i="1" dirty="0" smtClean="0">
              <a:solidFill>
                <a:schemeClr val="tx1"/>
              </a:solidFill>
            </a:rPr>
            <a:t>Limitaciones</a:t>
          </a:r>
          <a:endParaRPr lang="es-ES" sz="2200" dirty="0">
            <a:solidFill>
              <a:schemeClr val="tx1"/>
            </a:solidFill>
          </a:endParaRPr>
        </a:p>
      </dgm:t>
    </dgm:pt>
    <dgm:pt modelId="{A8B1E236-0A2C-49ED-8481-7F860BE0D586}" type="parTrans" cxnId="{6BFFC7F7-39AC-4BB2-9E49-88B354EBC2CC}">
      <dgm:prSet/>
      <dgm:spPr/>
      <dgm:t>
        <a:bodyPr/>
        <a:lstStyle/>
        <a:p>
          <a:endParaRPr lang="es-ES"/>
        </a:p>
      </dgm:t>
    </dgm:pt>
    <dgm:pt modelId="{2DB02C00-8307-44DD-B4B3-DD4F2E04AD9C}" type="sibTrans" cxnId="{6BFFC7F7-39AC-4BB2-9E49-88B354EBC2CC}">
      <dgm:prSet/>
      <dgm:spPr/>
      <dgm:t>
        <a:bodyPr/>
        <a:lstStyle/>
        <a:p>
          <a:endParaRPr lang="es-ES"/>
        </a:p>
      </dgm:t>
    </dgm:pt>
    <dgm:pt modelId="{B535676A-FA48-44F9-AAC1-58F7AD24CDA4}">
      <dgm:prSet phldrT="[Texto]" custT="1"/>
      <dgm:spPr>
        <a:solidFill>
          <a:schemeClr val="bg1"/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 anchor="ctr"/>
        <a:lstStyle/>
        <a:p>
          <a:r>
            <a:rPr lang="es-ES" sz="1800" dirty="0" smtClean="0">
              <a:solidFill>
                <a:schemeClr val="tx2"/>
              </a:solidFill>
              <a:latin typeface="+mn-lt"/>
            </a:rPr>
            <a:t>El coste de organizar un jurado ciudadano puede ser notable</a:t>
          </a:r>
          <a:endParaRPr lang="es-ES" sz="1800" dirty="0"/>
        </a:p>
      </dgm:t>
    </dgm:pt>
    <dgm:pt modelId="{B9C8AA11-9716-43A9-8A8F-173FC6859849}" type="parTrans" cxnId="{C4FD4B41-1241-48D2-A6DB-5B89551EFD1E}">
      <dgm:prSet/>
      <dgm:spPr/>
      <dgm:t>
        <a:bodyPr/>
        <a:lstStyle/>
        <a:p>
          <a:endParaRPr lang="es-ES"/>
        </a:p>
      </dgm:t>
    </dgm:pt>
    <dgm:pt modelId="{EF7FB1D7-A36A-4BAE-91F2-D09CD1CF170F}" type="sibTrans" cxnId="{C4FD4B41-1241-48D2-A6DB-5B89551EFD1E}">
      <dgm:prSet/>
      <dgm:spPr/>
      <dgm:t>
        <a:bodyPr/>
        <a:lstStyle/>
        <a:p>
          <a:endParaRPr lang="es-ES"/>
        </a:p>
      </dgm:t>
    </dgm:pt>
    <dgm:pt modelId="{9C2D9667-26C5-4379-B3B6-28FABAF8E19F}">
      <dgm:prSet phldrT="[Texto]" custT="1"/>
      <dgm:spPr>
        <a:solidFill>
          <a:schemeClr val="bg2">
            <a:lumMod val="75000"/>
          </a:schemeClr>
        </a:solidFill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ES" sz="2400" i="1" dirty="0" smtClean="0">
              <a:solidFill>
                <a:schemeClr val="tx1"/>
              </a:solidFill>
            </a:rPr>
            <a:t>Recomendaciones</a:t>
          </a:r>
          <a:endParaRPr lang="es-ES" sz="1800" dirty="0">
            <a:solidFill>
              <a:schemeClr val="tx1"/>
            </a:solidFill>
          </a:endParaRPr>
        </a:p>
      </dgm:t>
    </dgm:pt>
    <dgm:pt modelId="{E6719B06-9723-4D51-AD85-85667DA6A2EA}" type="parTrans" cxnId="{C42E4F3B-7E4A-4D28-8836-A5AAA13494AC}">
      <dgm:prSet/>
      <dgm:spPr/>
      <dgm:t>
        <a:bodyPr/>
        <a:lstStyle/>
        <a:p>
          <a:endParaRPr lang="es-ES"/>
        </a:p>
      </dgm:t>
    </dgm:pt>
    <dgm:pt modelId="{3730724F-4FCC-4E03-932B-3791A5FBE710}" type="sibTrans" cxnId="{C42E4F3B-7E4A-4D28-8836-A5AAA13494AC}">
      <dgm:prSet/>
      <dgm:spPr/>
      <dgm:t>
        <a:bodyPr/>
        <a:lstStyle/>
        <a:p>
          <a:endParaRPr lang="es-ES"/>
        </a:p>
      </dgm:t>
    </dgm:pt>
    <dgm:pt modelId="{2E0FCEA5-5E50-42F8-AF88-73FBF470E71F}">
      <dgm:prSet phldrT="[Texto]" custT="1"/>
      <dgm:spPr>
        <a:solidFill>
          <a:schemeClr val="bg1"/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 anchor="ctr"/>
        <a:lstStyle/>
        <a:p>
          <a:r>
            <a:rPr lang="es-ES" sz="1800" dirty="0" smtClean="0">
              <a:solidFill>
                <a:schemeClr val="tx2"/>
              </a:solidFill>
              <a:latin typeface="+mn-lt"/>
            </a:rPr>
            <a:t>Contar con un organizador externo con experiencia que garantice su imparcialidad.</a:t>
          </a:r>
          <a:endParaRPr lang="es-ES" sz="1800" dirty="0"/>
        </a:p>
      </dgm:t>
    </dgm:pt>
    <dgm:pt modelId="{D7CAF61E-811B-470F-ABAA-6A30E06F7E9C}" type="parTrans" cxnId="{A989BF7A-1128-47CF-8266-0044F3314624}">
      <dgm:prSet/>
      <dgm:spPr/>
      <dgm:t>
        <a:bodyPr/>
        <a:lstStyle/>
        <a:p>
          <a:endParaRPr lang="es-ES"/>
        </a:p>
      </dgm:t>
    </dgm:pt>
    <dgm:pt modelId="{75CF2A6C-2064-4B78-8CC7-176A97014C40}" type="sibTrans" cxnId="{A989BF7A-1128-47CF-8266-0044F3314624}">
      <dgm:prSet/>
      <dgm:spPr/>
      <dgm:t>
        <a:bodyPr/>
        <a:lstStyle/>
        <a:p>
          <a:endParaRPr lang="es-ES"/>
        </a:p>
      </dgm:t>
    </dgm:pt>
    <dgm:pt modelId="{9A677891-492F-41BA-9FC8-F3E0E513256D}">
      <dgm:prSet custT="1"/>
      <dgm:spPr>
        <a:solidFill>
          <a:schemeClr val="bg1"/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kumimoji="0" lang="es-ES" sz="1800" b="0" i="0" u="none" strike="noStrike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rPr>
            <a:t>Se</a:t>
          </a:r>
          <a:r>
            <a:rPr kumimoji="0" lang="es-ES" sz="1800" b="0" i="0" u="none" strike="noStrike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rPr>
            <a:t> trata de una modalidad de participación de base individual, no grupal</a:t>
          </a:r>
          <a:endParaRPr lang="es-ES" sz="1800" dirty="0"/>
        </a:p>
      </dgm:t>
    </dgm:pt>
    <dgm:pt modelId="{1717541B-3F32-42A8-920E-5CBF5D223D75}" type="parTrans" cxnId="{711367E2-8624-4918-BA56-5763ED5CAF2D}">
      <dgm:prSet/>
      <dgm:spPr/>
      <dgm:t>
        <a:bodyPr/>
        <a:lstStyle/>
        <a:p>
          <a:endParaRPr lang="es-ES"/>
        </a:p>
      </dgm:t>
    </dgm:pt>
    <dgm:pt modelId="{17C1DD3C-5255-4AD0-919E-336CBF37319E}" type="sibTrans" cxnId="{711367E2-8624-4918-BA56-5763ED5CAF2D}">
      <dgm:prSet/>
      <dgm:spPr/>
      <dgm:t>
        <a:bodyPr/>
        <a:lstStyle/>
        <a:p>
          <a:endParaRPr lang="es-ES"/>
        </a:p>
      </dgm:t>
    </dgm:pt>
    <dgm:pt modelId="{F0A74D72-187B-4D76-9304-98FB882F9C9D}">
      <dgm:prSet custT="1"/>
      <dgm:spPr>
        <a:solidFill>
          <a:schemeClr val="bg1"/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kumimoji="0" lang="es-ES" sz="1800" b="0" i="0" u="none" strike="noStrike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rPr>
            <a:t>Divulgar el proceso, informando a los medios de comunicación antes de su inicio y presentando resultados</a:t>
          </a:r>
          <a:r>
            <a:rPr kumimoji="0" lang="es-ES" sz="1800" b="0" i="0" u="none" strike="noStrike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rPr>
            <a:t> al final.</a:t>
          </a:r>
          <a:endParaRPr kumimoji="0" lang="es-ES" sz="1800" b="0" i="0" u="none" strike="noStrike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E61CBEE4-9F60-4893-B3D6-F837603EEBB9}" type="parTrans" cxnId="{0A4F1935-8C62-4A85-9F79-8F285481BFB8}">
      <dgm:prSet/>
      <dgm:spPr/>
      <dgm:t>
        <a:bodyPr/>
        <a:lstStyle/>
        <a:p>
          <a:endParaRPr lang="es-ES"/>
        </a:p>
      </dgm:t>
    </dgm:pt>
    <dgm:pt modelId="{9283F2CF-FF3F-49A4-9D80-2BDDCD06D61F}" type="sibTrans" cxnId="{0A4F1935-8C62-4A85-9F79-8F285481BFB8}">
      <dgm:prSet/>
      <dgm:spPr/>
      <dgm:t>
        <a:bodyPr/>
        <a:lstStyle/>
        <a:p>
          <a:endParaRPr lang="es-ES"/>
        </a:p>
      </dgm:t>
    </dgm:pt>
    <dgm:pt modelId="{84E656DC-FC94-49EE-8CEA-4F7476CD7912}" type="pres">
      <dgm:prSet presAssocID="{7EF2AFC3-9562-46E9-9A7B-A777A48A244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0EEDFC5-F45D-4B8A-9A81-566D5BAE3B4B}" type="pres">
      <dgm:prSet presAssocID="{EBCA2D04-7AA9-4F9E-9CED-5E00A622F114}" presName="linNode" presStyleCnt="0"/>
      <dgm:spPr/>
    </dgm:pt>
    <dgm:pt modelId="{FDE6C559-4FEB-4392-8035-01C1924DB507}" type="pres">
      <dgm:prSet presAssocID="{EBCA2D04-7AA9-4F9E-9CED-5E00A622F114}" presName="parentShp" presStyleLbl="node1" presStyleIdx="0" presStyleCnt="2" custScaleX="125236" custScaleY="435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805AFD-7C8C-4B2D-BED2-EA63A3ACF300}" type="pres">
      <dgm:prSet presAssocID="{EBCA2D04-7AA9-4F9E-9CED-5E00A622F114}" presName="childShp" presStyleLbl="bgAccFollowNode1" presStyleIdx="0" presStyleCnt="2" custScaleX="1425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AAFE44-D44C-4DE9-8186-9F80232B313B}" type="pres">
      <dgm:prSet presAssocID="{2DB02C00-8307-44DD-B4B3-DD4F2E04AD9C}" presName="spacing" presStyleCnt="0"/>
      <dgm:spPr/>
    </dgm:pt>
    <dgm:pt modelId="{7833F597-9A74-40E6-B879-649512238CB8}" type="pres">
      <dgm:prSet presAssocID="{9C2D9667-26C5-4379-B3B6-28FABAF8E19F}" presName="linNode" presStyleCnt="0"/>
      <dgm:spPr/>
    </dgm:pt>
    <dgm:pt modelId="{8D6884BB-B250-4A4E-8043-732A385DFFBF}" type="pres">
      <dgm:prSet presAssocID="{9C2D9667-26C5-4379-B3B6-28FABAF8E19F}" presName="parentShp" presStyleLbl="node1" presStyleIdx="1" presStyleCnt="2" custScaleX="125349" custScaleY="509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19AFB7-062F-4B08-B21F-D67297480F22}" type="pres">
      <dgm:prSet presAssocID="{9C2D9667-26C5-4379-B3B6-28FABAF8E19F}" presName="childShp" presStyleLbl="bgAccFollowNode1" presStyleIdx="1" presStyleCnt="2" custScaleX="1425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FFC7F7-39AC-4BB2-9E49-88B354EBC2CC}" srcId="{7EF2AFC3-9562-46E9-9A7B-A777A48A2447}" destId="{EBCA2D04-7AA9-4F9E-9CED-5E00A622F114}" srcOrd="0" destOrd="0" parTransId="{A8B1E236-0A2C-49ED-8481-7F860BE0D586}" sibTransId="{2DB02C00-8307-44DD-B4B3-DD4F2E04AD9C}"/>
    <dgm:cxn modelId="{2CB8B629-83CF-4F1C-BDB4-22A4F142312A}" type="presOf" srcId="{F0A74D72-187B-4D76-9304-98FB882F9C9D}" destId="{D319AFB7-062F-4B08-B21F-D67297480F22}" srcOrd="0" destOrd="1" presId="urn:microsoft.com/office/officeart/2005/8/layout/vList6"/>
    <dgm:cxn modelId="{E6C993D8-606F-4E2C-AF6B-36F985F6F120}" type="presOf" srcId="{7EF2AFC3-9562-46E9-9A7B-A777A48A2447}" destId="{84E656DC-FC94-49EE-8CEA-4F7476CD7912}" srcOrd="0" destOrd="0" presId="urn:microsoft.com/office/officeart/2005/8/layout/vList6"/>
    <dgm:cxn modelId="{0A4F1935-8C62-4A85-9F79-8F285481BFB8}" srcId="{9C2D9667-26C5-4379-B3B6-28FABAF8E19F}" destId="{F0A74D72-187B-4D76-9304-98FB882F9C9D}" srcOrd="1" destOrd="0" parTransId="{E61CBEE4-9F60-4893-B3D6-F837603EEBB9}" sibTransId="{9283F2CF-FF3F-49A4-9D80-2BDDCD06D61F}"/>
    <dgm:cxn modelId="{A989BF7A-1128-47CF-8266-0044F3314624}" srcId="{9C2D9667-26C5-4379-B3B6-28FABAF8E19F}" destId="{2E0FCEA5-5E50-42F8-AF88-73FBF470E71F}" srcOrd="0" destOrd="0" parTransId="{D7CAF61E-811B-470F-ABAA-6A30E06F7E9C}" sibTransId="{75CF2A6C-2064-4B78-8CC7-176A97014C40}"/>
    <dgm:cxn modelId="{711367E2-8624-4918-BA56-5763ED5CAF2D}" srcId="{EBCA2D04-7AA9-4F9E-9CED-5E00A622F114}" destId="{9A677891-492F-41BA-9FC8-F3E0E513256D}" srcOrd="1" destOrd="0" parTransId="{1717541B-3F32-42A8-920E-5CBF5D223D75}" sibTransId="{17C1DD3C-5255-4AD0-919E-336CBF37319E}"/>
    <dgm:cxn modelId="{C53B1EA4-2C1C-457A-97B6-948B143127C0}" type="presOf" srcId="{2E0FCEA5-5E50-42F8-AF88-73FBF470E71F}" destId="{D319AFB7-062F-4B08-B21F-D67297480F22}" srcOrd="0" destOrd="0" presId="urn:microsoft.com/office/officeart/2005/8/layout/vList6"/>
    <dgm:cxn modelId="{6866194B-21C8-4771-BE7F-8E0327CA3AA3}" type="presOf" srcId="{B535676A-FA48-44F9-AAC1-58F7AD24CDA4}" destId="{AB805AFD-7C8C-4B2D-BED2-EA63A3ACF300}" srcOrd="0" destOrd="0" presId="urn:microsoft.com/office/officeart/2005/8/layout/vList6"/>
    <dgm:cxn modelId="{D78B9466-88F0-4A6B-A247-CBA5916CDDF8}" type="presOf" srcId="{9C2D9667-26C5-4379-B3B6-28FABAF8E19F}" destId="{8D6884BB-B250-4A4E-8043-732A385DFFBF}" srcOrd="0" destOrd="0" presId="urn:microsoft.com/office/officeart/2005/8/layout/vList6"/>
    <dgm:cxn modelId="{C4FD4B41-1241-48D2-A6DB-5B89551EFD1E}" srcId="{EBCA2D04-7AA9-4F9E-9CED-5E00A622F114}" destId="{B535676A-FA48-44F9-AAC1-58F7AD24CDA4}" srcOrd="0" destOrd="0" parTransId="{B9C8AA11-9716-43A9-8A8F-173FC6859849}" sibTransId="{EF7FB1D7-A36A-4BAE-91F2-D09CD1CF170F}"/>
    <dgm:cxn modelId="{636450A0-D50E-468B-BA35-BEF120C016B7}" type="presOf" srcId="{9A677891-492F-41BA-9FC8-F3E0E513256D}" destId="{AB805AFD-7C8C-4B2D-BED2-EA63A3ACF300}" srcOrd="0" destOrd="1" presId="urn:microsoft.com/office/officeart/2005/8/layout/vList6"/>
    <dgm:cxn modelId="{1D671301-3A36-496B-B189-17BC5A78FD13}" type="presOf" srcId="{EBCA2D04-7AA9-4F9E-9CED-5E00A622F114}" destId="{FDE6C559-4FEB-4392-8035-01C1924DB507}" srcOrd="0" destOrd="0" presId="urn:microsoft.com/office/officeart/2005/8/layout/vList6"/>
    <dgm:cxn modelId="{C42E4F3B-7E4A-4D28-8836-A5AAA13494AC}" srcId="{7EF2AFC3-9562-46E9-9A7B-A777A48A2447}" destId="{9C2D9667-26C5-4379-B3B6-28FABAF8E19F}" srcOrd="1" destOrd="0" parTransId="{E6719B06-9723-4D51-AD85-85667DA6A2EA}" sibTransId="{3730724F-4FCC-4E03-932B-3791A5FBE710}"/>
    <dgm:cxn modelId="{C249853D-BEE8-4D16-A662-3972906FE240}" type="presParOf" srcId="{84E656DC-FC94-49EE-8CEA-4F7476CD7912}" destId="{10EEDFC5-F45D-4B8A-9A81-566D5BAE3B4B}" srcOrd="0" destOrd="0" presId="urn:microsoft.com/office/officeart/2005/8/layout/vList6"/>
    <dgm:cxn modelId="{0ADB42A6-E6EF-4FB8-AD35-2183FA404197}" type="presParOf" srcId="{10EEDFC5-F45D-4B8A-9A81-566D5BAE3B4B}" destId="{FDE6C559-4FEB-4392-8035-01C1924DB507}" srcOrd="0" destOrd="0" presId="urn:microsoft.com/office/officeart/2005/8/layout/vList6"/>
    <dgm:cxn modelId="{0F8E4A85-C3AF-4EFC-87C4-E15840272468}" type="presParOf" srcId="{10EEDFC5-F45D-4B8A-9A81-566D5BAE3B4B}" destId="{AB805AFD-7C8C-4B2D-BED2-EA63A3ACF300}" srcOrd="1" destOrd="0" presId="urn:microsoft.com/office/officeart/2005/8/layout/vList6"/>
    <dgm:cxn modelId="{CE19D8FC-6450-43E8-BF26-E16355089C1C}" type="presParOf" srcId="{84E656DC-FC94-49EE-8CEA-4F7476CD7912}" destId="{53AAFE44-D44C-4DE9-8186-9F80232B313B}" srcOrd="1" destOrd="0" presId="urn:microsoft.com/office/officeart/2005/8/layout/vList6"/>
    <dgm:cxn modelId="{0C2207A0-4EDE-4D4C-B074-500B4A7498C4}" type="presParOf" srcId="{84E656DC-FC94-49EE-8CEA-4F7476CD7912}" destId="{7833F597-9A74-40E6-B879-649512238CB8}" srcOrd="2" destOrd="0" presId="urn:microsoft.com/office/officeart/2005/8/layout/vList6"/>
    <dgm:cxn modelId="{7EEDA738-10FA-4DD8-86B8-AF1401CB24A8}" type="presParOf" srcId="{7833F597-9A74-40E6-B879-649512238CB8}" destId="{8D6884BB-B250-4A4E-8043-732A385DFFBF}" srcOrd="0" destOrd="0" presId="urn:microsoft.com/office/officeart/2005/8/layout/vList6"/>
    <dgm:cxn modelId="{72069BA7-C1BF-48DE-B3C0-CFDFD2069A4E}" type="presParOf" srcId="{7833F597-9A74-40E6-B879-649512238CB8}" destId="{D319AFB7-062F-4B08-B21F-D67297480F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5745F6-56BA-41AE-AE61-DADC5842B5E8}" type="doc">
      <dgm:prSet loTypeId="urn:microsoft.com/office/officeart/2005/8/layout/process4" loCatId="list" qsTypeId="urn:microsoft.com/office/officeart/2005/8/quickstyle/3d3" qsCatId="3D" csTypeId="urn:microsoft.com/office/officeart/2005/8/colors/accent3_5" csCatId="accent3" phldr="1"/>
      <dgm:spPr/>
    </dgm:pt>
    <dgm:pt modelId="{BA857D72-5026-4C5F-9868-7563810BF892}">
      <dgm:prSet phldrT="[Texto]"/>
      <dgm:spPr/>
      <dgm:t>
        <a:bodyPr/>
        <a:lstStyle/>
        <a:p>
          <a:r>
            <a:rPr lang="es-ES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Selección de la modalidad</a:t>
          </a:r>
          <a:endParaRPr lang="es-ES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B6A0C2F-A335-4A30-856F-33383C22720A}" type="parTrans" cxnId="{E5F3D78A-5A63-4868-86FD-C634A34B89E0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B5D0DFE6-05F5-42F6-96D6-67AA55215C03}" type="sibTrans" cxnId="{E5F3D78A-5A63-4868-86FD-C634A34B89E0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0ABFD438-4B1C-420B-9FB2-334520331D3E}">
      <dgm:prSet phldrT="[Texto]"/>
      <dgm:spPr/>
      <dgm:t>
        <a:bodyPr/>
        <a:lstStyle/>
        <a:p>
          <a:r>
            <a:rPr lang="es-E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Distribución de las encuestas</a:t>
          </a:r>
          <a:endParaRPr lang="es-ES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DE6565B-31F7-4700-A9E8-94EA09CB03F8}" type="parTrans" cxnId="{5BF7D447-D8C3-4639-91E8-759DE6828EB9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06409EFA-0DCB-4C27-BE13-D9330FD47D10}" type="sibTrans" cxnId="{5BF7D447-D8C3-4639-91E8-759DE6828EB9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A19A89E2-15A4-43F5-BD2E-E574EED1D005}">
      <dgm:prSet phldrT="[Texto]"/>
      <dgm:spPr/>
      <dgm:t>
        <a:bodyPr/>
        <a:lstStyle/>
        <a:p>
          <a:r>
            <a:rPr lang="es-ES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Redacción del informe</a:t>
          </a:r>
          <a:endParaRPr lang="es-ES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3663965-AF22-4F88-8424-E0A975316D3E}" type="parTrans" cxnId="{EAA0AECA-5334-4433-90F9-11F396085B9E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7FC163DA-3609-4851-968E-FBF1DADD3841}" type="sibTrans" cxnId="{EAA0AECA-5334-4433-90F9-11F396085B9E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B7227B28-B126-488A-9D11-C11FB2CA7311}">
      <dgm:prSet/>
      <dgm:spPr/>
      <dgm:t>
        <a:bodyPr/>
        <a:lstStyle/>
        <a:p>
          <a:r>
            <a:rPr lang="es-ES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Formulación de objetivos</a:t>
          </a:r>
          <a:endParaRPr lang="es-ES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02BEE1FB-F6FF-4810-9056-550878618417}" type="parTrans" cxnId="{706D8C3D-80D6-42E6-85C8-FEC477DF3A49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219E406-0F40-4DF2-9D97-11AF44DA0364}" type="sibTrans" cxnId="{706D8C3D-80D6-42E6-85C8-FEC477DF3A49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15507B29-B2F9-45C5-9FDC-097C1F5D7975}">
      <dgm:prSet/>
      <dgm:spPr/>
      <dgm:t>
        <a:bodyPr/>
        <a:lstStyle/>
        <a:p>
          <a:r>
            <a:rPr lang="es-ES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Valoración de los recursos disponibles</a:t>
          </a:r>
          <a:endParaRPr lang="es-ES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ED146EB-730B-4851-A038-DF74759FED73}" type="parTrans" cxnId="{1E21EE07-AEBC-4C67-BEBB-09D6729C410C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02CF4D60-5EEF-4DC0-A8CE-5023AC6C77E3}" type="sibTrans" cxnId="{1E21EE07-AEBC-4C67-BEBB-09D6729C410C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AAD2FDFD-C97E-4979-86A0-233220E72FC3}">
      <dgm:prSet/>
      <dgm:spPr/>
      <dgm:t>
        <a:bodyPr/>
        <a:lstStyle/>
        <a:p>
          <a:r>
            <a:rPr lang="es-ES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Diseño de la muestra</a:t>
          </a:r>
          <a:endParaRPr lang="es-ES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9DCEB47-BFEC-49B1-9F1C-95B61E7F89D6}" type="parTrans" cxnId="{AFFBFA91-1EFE-4F6B-A34A-B9968E383B46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0EDE5ECA-3C4B-42A9-B987-338A59F7DB6F}" type="sibTrans" cxnId="{AFFBFA91-1EFE-4F6B-A34A-B9968E383B46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DB0F60A4-0465-4774-B471-5D4B6F024BAF}">
      <dgm:prSet/>
      <dgm:spPr/>
      <dgm:t>
        <a:bodyPr/>
        <a:lstStyle/>
        <a:p>
          <a:r>
            <a:rPr lang="es-ES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Diseño del cuestionario</a:t>
          </a:r>
          <a:endParaRPr lang="es-ES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4FDE87D5-4C9A-42F3-A5AC-256D090B4D74}" type="parTrans" cxnId="{B36C998A-5646-4FF5-9073-B7FBCEB3E9DA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F22CED0A-5AC7-47F2-984B-9F89B86ECB6C}" type="sibTrans" cxnId="{B36C998A-5646-4FF5-9073-B7FBCEB3E9DA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C09744E-F5FE-4B1E-8058-C5EE9CAEEC01}">
      <dgm:prSet/>
      <dgm:spPr/>
      <dgm:t>
        <a:bodyPr/>
        <a:lstStyle/>
        <a:p>
          <a:r>
            <a:rPr lang="es-ES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Codificación de preguntas y depuración</a:t>
          </a:r>
          <a:endParaRPr lang="es-ES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A30D7BA7-0AC1-4EDE-BFDD-6023F9B98BC4}" type="parTrans" cxnId="{184970AC-6C0C-4D23-94E1-B1B99813DE00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462AAD1B-BAE9-46D3-BF10-366766701ADF}" type="sibTrans" cxnId="{184970AC-6C0C-4D23-94E1-B1B99813DE00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DF9F806A-CA9E-46D4-9952-32C94EA1C6CC}">
      <dgm:prSet/>
      <dgm:spPr/>
      <dgm:t>
        <a:bodyPr/>
        <a:lstStyle/>
        <a:p>
          <a:r>
            <a:rPr lang="es-ES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Análisis de datos</a:t>
          </a:r>
          <a:endParaRPr lang="es-ES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3B98DFE0-623D-4ADF-AF11-B02967D3A48B}" type="parTrans" cxnId="{77AFD751-F67F-43CA-A124-907AF65D9790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DE36B54F-0C79-48D2-BC94-C7A0D11F3FB1}" type="sibTrans" cxnId="{77AFD751-F67F-43CA-A124-907AF65D9790}">
      <dgm:prSet/>
      <dgm:spPr/>
      <dgm:t>
        <a:bodyPr/>
        <a:lstStyle/>
        <a:p>
          <a:endParaRPr lang="es-ES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E01ABD3-5BDF-4BEE-A67B-5E790651BA98}" type="pres">
      <dgm:prSet presAssocID="{105745F6-56BA-41AE-AE61-DADC5842B5E8}" presName="Name0" presStyleCnt="0">
        <dgm:presLayoutVars>
          <dgm:dir/>
          <dgm:animLvl val="lvl"/>
          <dgm:resizeHandles val="exact"/>
        </dgm:presLayoutVars>
      </dgm:prSet>
      <dgm:spPr/>
    </dgm:pt>
    <dgm:pt modelId="{4620A3D0-4FBB-4BE0-8871-166120D9C288}" type="pres">
      <dgm:prSet presAssocID="{A19A89E2-15A4-43F5-BD2E-E574EED1D005}" presName="boxAndChildren" presStyleCnt="0"/>
      <dgm:spPr/>
    </dgm:pt>
    <dgm:pt modelId="{25377B21-D108-43D7-84EB-72C569F616E5}" type="pres">
      <dgm:prSet presAssocID="{A19A89E2-15A4-43F5-BD2E-E574EED1D005}" presName="parentTextBox" presStyleLbl="node1" presStyleIdx="0" presStyleCnt="9"/>
      <dgm:spPr/>
      <dgm:t>
        <a:bodyPr/>
        <a:lstStyle/>
        <a:p>
          <a:endParaRPr lang="es-ES"/>
        </a:p>
      </dgm:t>
    </dgm:pt>
    <dgm:pt modelId="{4E9381A3-7DA1-4A10-95E3-F30A08AFCEA4}" type="pres">
      <dgm:prSet presAssocID="{DE36B54F-0C79-48D2-BC94-C7A0D11F3FB1}" presName="sp" presStyleCnt="0"/>
      <dgm:spPr/>
    </dgm:pt>
    <dgm:pt modelId="{4F1BAF92-1159-480E-9B2A-8CECBF0D7CA8}" type="pres">
      <dgm:prSet presAssocID="{DF9F806A-CA9E-46D4-9952-32C94EA1C6CC}" presName="arrowAndChildren" presStyleCnt="0"/>
      <dgm:spPr/>
    </dgm:pt>
    <dgm:pt modelId="{170F5AFB-6D9F-478A-9458-FCF1132AA23F}" type="pres">
      <dgm:prSet presAssocID="{DF9F806A-CA9E-46D4-9952-32C94EA1C6CC}" presName="parentTextArrow" presStyleLbl="node1" presStyleIdx="1" presStyleCnt="9"/>
      <dgm:spPr/>
      <dgm:t>
        <a:bodyPr/>
        <a:lstStyle/>
        <a:p>
          <a:endParaRPr lang="es-ES"/>
        </a:p>
      </dgm:t>
    </dgm:pt>
    <dgm:pt modelId="{D15CBF42-D44F-4900-AAD5-BB7AFE090AD0}" type="pres">
      <dgm:prSet presAssocID="{462AAD1B-BAE9-46D3-BF10-366766701ADF}" presName="sp" presStyleCnt="0"/>
      <dgm:spPr/>
    </dgm:pt>
    <dgm:pt modelId="{EC3C97F5-4453-4007-A4BA-2B727977E965}" type="pres">
      <dgm:prSet presAssocID="{8C09744E-F5FE-4B1E-8058-C5EE9CAEEC01}" presName="arrowAndChildren" presStyleCnt="0"/>
      <dgm:spPr/>
    </dgm:pt>
    <dgm:pt modelId="{9D23BCF9-EC0E-4148-A380-5CA1156C1854}" type="pres">
      <dgm:prSet presAssocID="{8C09744E-F5FE-4B1E-8058-C5EE9CAEEC01}" presName="parentTextArrow" presStyleLbl="node1" presStyleIdx="2" presStyleCnt="9"/>
      <dgm:spPr/>
      <dgm:t>
        <a:bodyPr/>
        <a:lstStyle/>
        <a:p>
          <a:endParaRPr lang="es-ES"/>
        </a:p>
      </dgm:t>
    </dgm:pt>
    <dgm:pt modelId="{51C515A9-101D-4D74-8B88-4502787D07EF}" type="pres">
      <dgm:prSet presAssocID="{06409EFA-0DCB-4C27-BE13-D9330FD47D10}" presName="sp" presStyleCnt="0"/>
      <dgm:spPr/>
    </dgm:pt>
    <dgm:pt modelId="{85E668F3-F38F-4CB1-B6CD-0579B6A61510}" type="pres">
      <dgm:prSet presAssocID="{0ABFD438-4B1C-420B-9FB2-334520331D3E}" presName="arrowAndChildren" presStyleCnt="0"/>
      <dgm:spPr/>
    </dgm:pt>
    <dgm:pt modelId="{E0FE519B-D1DB-4728-B07A-99070E3AA962}" type="pres">
      <dgm:prSet presAssocID="{0ABFD438-4B1C-420B-9FB2-334520331D3E}" presName="parentTextArrow" presStyleLbl="node1" presStyleIdx="3" presStyleCnt="9"/>
      <dgm:spPr/>
      <dgm:t>
        <a:bodyPr/>
        <a:lstStyle/>
        <a:p>
          <a:endParaRPr lang="es-ES"/>
        </a:p>
      </dgm:t>
    </dgm:pt>
    <dgm:pt modelId="{BC35E807-E6F2-4EFF-9BFF-E0CC29A9ED33}" type="pres">
      <dgm:prSet presAssocID="{F22CED0A-5AC7-47F2-984B-9F89B86ECB6C}" presName="sp" presStyleCnt="0"/>
      <dgm:spPr/>
    </dgm:pt>
    <dgm:pt modelId="{6922B115-CE5D-4232-BD06-46C44410D0FC}" type="pres">
      <dgm:prSet presAssocID="{DB0F60A4-0465-4774-B471-5D4B6F024BAF}" presName="arrowAndChildren" presStyleCnt="0"/>
      <dgm:spPr/>
    </dgm:pt>
    <dgm:pt modelId="{FAFD62C7-F201-4EC0-B517-1751799594E7}" type="pres">
      <dgm:prSet presAssocID="{DB0F60A4-0465-4774-B471-5D4B6F024BAF}" presName="parentTextArrow" presStyleLbl="node1" presStyleIdx="4" presStyleCnt="9"/>
      <dgm:spPr/>
      <dgm:t>
        <a:bodyPr/>
        <a:lstStyle/>
        <a:p>
          <a:endParaRPr lang="es-ES"/>
        </a:p>
      </dgm:t>
    </dgm:pt>
    <dgm:pt modelId="{7ECC053C-5FB8-4BC6-B837-D09FB9497785}" type="pres">
      <dgm:prSet presAssocID="{B5D0DFE6-05F5-42F6-96D6-67AA55215C03}" presName="sp" presStyleCnt="0"/>
      <dgm:spPr/>
    </dgm:pt>
    <dgm:pt modelId="{03EE27BE-DF13-48B4-B402-78B79451BEE4}" type="pres">
      <dgm:prSet presAssocID="{BA857D72-5026-4C5F-9868-7563810BF892}" presName="arrowAndChildren" presStyleCnt="0"/>
      <dgm:spPr/>
    </dgm:pt>
    <dgm:pt modelId="{4C7203CD-F90F-4811-BED8-F79A9D8086C6}" type="pres">
      <dgm:prSet presAssocID="{BA857D72-5026-4C5F-9868-7563810BF892}" presName="parentTextArrow" presStyleLbl="node1" presStyleIdx="5" presStyleCnt="9"/>
      <dgm:spPr/>
      <dgm:t>
        <a:bodyPr/>
        <a:lstStyle/>
        <a:p>
          <a:endParaRPr lang="es-ES"/>
        </a:p>
      </dgm:t>
    </dgm:pt>
    <dgm:pt modelId="{3D734215-4C57-4181-8474-2BCE973A1437}" type="pres">
      <dgm:prSet presAssocID="{0EDE5ECA-3C4B-42A9-B987-338A59F7DB6F}" presName="sp" presStyleCnt="0"/>
      <dgm:spPr/>
    </dgm:pt>
    <dgm:pt modelId="{D0836180-21A7-458E-8F51-FDC41CF745E8}" type="pres">
      <dgm:prSet presAssocID="{AAD2FDFD-C97E-4979-86A0-233220E72FC3}" presName="arrowAndChildren" presStyleCnt="0"/>
      <dgm:spPr/>
    </dgm:pt>
    <dgm:pt modelId="{C814221A-5455-4FED-8004-E79B00D99769}" type="pres">
      <dgm:prSet presAssocID="{AAD2FDFD-C97E-4979-86A0-233220E72FC3}" presName="parentTextArrow" presStyleLbl="node1" presStyleIdx="6" presStyleCnt="9"/>
      <dgm:spPr/>
      <dgm:t>
        <a:bodyPr/>
        <a:lstStyle/>
        <a:p>
          <a:endParaRPr lang="es-ES"/>
        </a:p>
      </dgm:t>
    </dgm:pt>
    <dgm:pt modelId="{4931BFC2-49E9-4CD4-B4DD-736E30311D8C}" type="pres">
      <dgm:prSet presAssocID="{02CF4D60-5EEF-4DC0-A8CE-5023AC6C77E3}" presName="sp" presStyleCnt="0"/>
      <dgm:spPr/>
    </dgm:pt>
    <dgm:pt modelId="{161C3EB0-FA57-4974-982F-CF39DB1FF9D4}" type="pres">
      <dgm:prSet presAssocID="{15507B29-B2F9-45C5-9FDC-097C1F5D7975}" presName="arrowAndChildren" presStyleCnt="0"/>
      <dgm:spPr/>
    </dgm:pt>
    <dgm:pt modelId="{A981D922-D82D-4E5F-83A8-873976A94650}" type="pres">
      <dgm:prSet presAssocID="{15507B29-B2F9-45C5-9FDC-097C1F5D7975}" presName="parentTextArrow" presStyleLbl="node1" presStyleIdx="7" presStyleCnt="9"/>
      <dgm:spPr/>
      <dgm:t>
        <a:bodyPr/>
        <a:lstStyle/>
        <a:p>
          <a:endParaRPr lang="es-ES"/>
        </a:p>
      </dgm:t>
    </dgm:pt>
    <dgm:pt modelId="{0CCC470B-7672-4CC5-BBEC-474C81B7CBF7}" type="pres">
      <dgm:prSet presAssocID="{5219E406-0F40-4DF2-9D97-11AF44DA0364}" presName="sp" presStyleCnt="0"/>
      <dgm:spPr/>
    </dgm:pt>
    <dgm:pt modelId="{A02D58B7-778D-4161-B8B8-44514F866EE4}" type="pres">
      <dgm:prSet presAssocID="{B7227B28-B126-488A-9D11-C11FB2CA7311}" presName="arrowAndChildren" presStyleCnt="0"/>
      <dgm:spPr/>
    </dgm:pt>
    <dgm:pt modelId="{9660C92D-6F98-41D8-AA9C-28ED4E05D6EF}" type="pres">
      <dgm:prSet presAssocID="{B7227B28-B126-488A-9D11-C11FB2CA7311}" presName="parentTextArrow" presStyleLbl="node1" presStyleIdx="8" presStyleCnt="9"/>
      <dgm:spPr/>
      <dgm:t>
        <a:bodyPr/>
        <a:lstStyle/>
        <a:p>
          <a:endParaRPr lang="es-ES"/>
        </a:p>
      </dgm:t>
    </dgm:pt>
  </dgm:ptLst>
  <dgm:cxnLst>
    <dgm:cxn modelId="{AFFBFA91-1EFE-4F6B-A34A-B9968E383B46}" srcId="{105745F6-56BA-41AE-AE61-DADC5842B5E8}" destId="{AAD2FDFD-C97E-4979-86A0-233220E72FC3}" srcOrd="2" destOrd="0" parTransId="{C9DCEB47-BFEC-49B1-9F1C-95B61E7F89D6}" sibTransId="{0EDE5ECA-3C4B-42A9-B987-338A59F7DB6F}"/>
    <dgm:cxn modelId="{CC8823FF-DFBB-4479-A2C2-85EB91188414}" type="presOf" srcId="{0ABFD438-4B1C-420B-9FB2-334520331D3E}" destId="{E0FE519B-D1DB-4728-B07A-99070E3AA962}" srcOrd="0" destOrd="0" presId="urn:microsoft.com/office/officeart/2005/8/layout/process4"/>
    <dgm:cxn modelId="{68A08403-3384-403A-971C-EA38056D6141}" type="presOf" srcId="{DF9F806A-CA9E-46D4-9952-32C94EA1C6CC}" destId="{170F5AFB-6D9F-478A-9458-FCF1132AA23F}" srcOrd="0" destOrd="0" presId="urn:microsoft.com/office/officeart/2005/8/layout/process4"/>
    <dgm:cxn modelId="{835A9D5A-AC35-4720-BEB2-62C173A8AB73}" type="presOf" srcId="{15507B29-B2F9-45C5-9FDC-097C1F5D7975}" destId="{A981D922-D82D-4E5F-83A8-873976A94650}" srcOrd="0" destOrd="0" presId="urn:microsoft.com/office/officeart/2005/8/layout/process4"/>
    <dgm:cxn modelId="{706D8C3D-80D6-42E6-85C8-FEC477DF3A49}" srcId="{105745F6-56BA-41AE-AE61-DADC5842B5E8}" destId="{B7227B28-B126-488A-9D11-C11FB2CA7311}" srcOrd="0" destOrd="0" parTransId="{02BEE1FB-F6FF-4810-9056-550878618417}" sibTransId="{5219E406-0F40-4DF2-9D97-11AF44DA0364}"/>
    <dgm:cxn modelId="{234960A8-E314-4EB5-9FE6-73DF3F63E6BB}" type="presOf" srcId="{BA857D72-5026-4C5F-9868-7563810BF892}" destId="{4C7203CD-F90F-4811-BED8-F79A9D8086C6}" srcOrd="0" destOrd="0" presId="urn:microsoft.com/office/officeart/2005/8/layout/process4"/>
    <dgm:cxn modelId="{4AFD8C5C-2D14-48AA-80CF-9859F3B4BAAE}" type="presOf" srcId="{DB0F60A4-0465-4774-B471-5D4B6F024BAF}" destId="{FAFD62C7-F201-4EC0-B517-1751799594E7}" srcOrd="0" destOrd="0" presId="urn:microsoft.com/office/officeart/2005/8/layout/process4"/>
    <dgm:cxn modelId="{5BF7D447-D8C3-4639-91E8-759DE6828EB9}" srcId="{105745F6-56BA-41AE-AE61-DADC5842B5E8}" destId="{0ABFD438-4B1C-420B-9FB2-334520331D3E}" srcOrd="5" destOrd="0" parTransId="{EDE6565B-31F7-4700-A9E8-94EA09CB03F8}" sibTransId="{06409EFA-0DCB-4C27-BE13-D9330FD47D10}"/>
    <dgm:cxn modelId="{1E21EE07-AEBC-4C67-BEBB-09D6729C410C}" srcId="{105745F6-56BA-41AE-AE61-DADC5842B5E8}" destId="{15507B29-B2F9-45C5-9FDC-097C1F5D7975}" srcOrd="1" destOrd="0" parTransId="{9ED146EB-730B-4851-A038-DF74759FED73}" sibTransId="{02CF4D60-5EEF-4DC0-A8CE-5023AC6C77E3}"/>
    <dgm:cxn modelId="{3E3A7A2F-6F8C-486C-8EA6-17BC1F17CE35}" type="presOf" srcId="{8C09744E-F5FE-4B1E-8058-C5EE9CAEEC01}" destId="{9D23BCF9-EC0E-4148-A380-5CA1156C1854}" srcOrd="0" destOrd="0" presId="urn:microsoft.com/office/officeart/2005/8/layout/process4"/>
    <dgm:cxn modelId="{CC3F74FB-195E-4907-87B3-FF22F963F640}" type="presOf" srcId="{B7227B28-B126-488A-9D11-C11FB2CA7311}" destId="{9660C92D-6F98-41D8-AA9C-28ED4E05D6EF}" srcOrd="0" destOrd="0" presId="urn:microsoft.com/office/officeart/2005/8/layout/process4"/>
    <dgm:cxn modelId="{77AFD751-F67F-43CA-A124-907AF65D9790}" srcId="{105745F6-56BA-41AE-AE61-DADC5842B5E8}" destId="{DF9F806A-CA9E-46D4-9952-32C94EA1C6CC}" srcOrd="7" destOrd="0" parTransId="{3B98DFE0-623D-4ADF-AF11-B02967D3A48B}" sibTransId="{DE36B54F-0C79-48D2-BC94-C7A0D11F3FB1}"/>
    <dgm:cxn modelId="{DEB166E5-D480-4DD2-B13C-25F18F1816CE}" type="presOf" srcId="{AAD2FDFD-C97E-4979-86A0-233220E72FC3}" destId="{C814221A-5455-4FED-8004-E79B00D99769}" srcOrd="0" destOrd="0" presId="urn:microsoft.com/office/officeart/2005/8/layout/process4"/>
    <dgm:cxn modelId="{E5F3D78A-5A63-4868-86FD-C634A34B89E0}" srcId="{105745F6-56BA-41AE-AE61-DADC5842B5E8}" destId="{BA857D72-5026-4C5F-9868-7563810BF892}" srcOrd="3" destOrd="0" parTransId="{8B6A0C2F-A335-4A30-856F-33383C22720A}" sibTransId="{B5D0DFE6-05F5-42F6-96D6-67AA55215C03}"/>
    <dgm:cxn modelId="{EAA0AECA-5334-4433-90F9-11F396085B9E}" srcId="{105745F6-56BA-41AE-AE61-DADC5842B5E8}" destId="{A19A89E2-15A4-43F5-BD2E-E574EED1D005}" srcOrd="8" destOrd="0" parTransId="{63663965-AF22-4F88-8424-E0A975316D3E}" sibTransId="{7FC163DA-3609-4851-968E-FBF1DADD3841}"/>
    <dgm:cxn modelId="{184970AC-6C0C-4D23-94E1-B1B99813DE00}" srcId="{105745F6-56BA-41AE-AE61-DADC5842B5E8}" destId="{8C09744E-F5FE-4B1E-8058-C5EE9CAEEC01}" srcOrd="6" destOrd="0" parTransId="{A30D7BA7-0AC1-4EDE-BFDD-6023F9B98BC4}" sibTransId="{462AAD1B-BAE9-46D3-BF10-366766701ADF}"/>
    <dgm:cxn modelId="{B36C998A-5646-4FF5-9073-B7FBCEB3E9DA}" srcId="{105745F6-56BA-41AE-AE61-DADC5842B5E8}" destId="{DB0F60A4-0465-4774-B471-5D4B6F024BAF}" srcOrd="4" destOrd="0" parTransId="{4FDE87D5-4C9A-42F3-A5AC-256D090B4D74}" sibTransId="{F22CED0A-5AC7-47F2-984B-9F89B86ECB6C}"/>
    <dgm:cxn modelId="{646DE108-B7EC-4859-B4ED-735CB4587A02}" type="presOf" srcId="{A19A89E2-15A4-43F5-BD2E-E574EED1D005}" destId="{25377B21-D108-43D7-84EB-72C569F616E5}" srcOrd="0" destOrd="0" presId="urn:microsoft.com/office/officeart/2005/8/layout/process4"/>
    <dgm:cxn modelId="{499918B7-2BF5-4DF2-874A-C1C7AA3CD90B}" type="presOf" srcId="{105745F6-56BA-41AE-AE61-DADC5842B5E8}" destId="{8E01ABD3-5BDF-4BEE-A67B-5E790651BA98}" srcOrd="0" destOrd="0" presId="urn:microsoft.com/office/officeart/2005/8/layout/process4"/>
    <dgm:cxn modelId="{870EB61A-EFE5-4DAE-AB45-CEF204174735}" type="presParOf" srcId="{8E01ABD3-5BDF-4BEE-A67B-5E790651BA98}" destId="{4620A3D0-4FBB-4BE0-8871-166120D9C288}" srcOrd="0" destOrd="0" presId="urn:microsoft.com/office/officeart/2005/8/layout/process4"/>
    <dgm:cxn modelId="{F64FF798-8832-409E-B70F-70A427A5324D}" type="presParOf" srcId="{4620A3D0-4FBB-4BE0-8871-166120D9C288}" destId="{25377B21-D108-43D7-84EB-72C569F616E5}" srcOrd="0" destOrd="0" presId="urn:microsoft.com/office/officeart/2005/8/layout/process4"/>
    <dgm:cxn modelId="{583210D7-A21C-467A-A327-D7CF65E04B21}" type="presParOf" srcId="{8E01ABD3-5BDF-4BEE-A67B-5E790651BA98}" destId="{4E9381A3-7DA1-4A10-95E3-F30A08AFCEA4}" srcOrd="1" destOrd="0" presId="urn:microsoft.com/office/officeart/2005/8/layout/process4"/>
    <dgm:cxn modelId="{4599A45B-F5B5-464B-9F59-71E0136586A8}" type="presParOf" srcId="{8E01ABD3-5BDF-4BEE-A67B-5E790651BA98}" destId="{4F1BAF92-1159-480E-9B2A-8CECBF0D7CA8}" srcOrd="2" destOrd="0" presId="urn:microsoft.com/office/officeart/2005/8/layout/process4"/>
    <dgm:cxn modelId="{8A6BC0D0-F79E-4F18-8815-B4B8C21AA045}" type="presParOf" srcId="{4F1BAF92-1159-480E-9B2A-8CECBF0D7CA8}" destId="{170F5AFB-6D9F-478A-9458-FCF1132AA23F}" srcOrd="0" destOrd="0" presId="urn:microsoft.com/office/officeart/2005/8/layout/process4"/>
    <dgm:cxn modelId="{740FB23B-F15C-4207-B675-A92DF1C8BFD6}" type="presParOf" srcId="{8E01ABD3-5BDF-4BEE-A67B-5E790651BA98}" destId="{D15CBF42-D44F-4900-AAD5-BB7AFE090AD0}" srcOrd="3" destOrd="0" presId="urn:microsoft.com/office/officeart/2005/8/layout/process4"/>
    <dgm:cxn modelId="{4B6EEF5F-846D-4145-818B-B2ED62F28A19}" type="presParOf" srcId="{8E01ABD3-5BDF-4BEE-A67B-5E790651BA98}" destId="{EC3C97F5-4453-4007-A4BA-2B727977E965}" srcOrd="4" destOrd="0" presId="urn:microsoft.com/office/officeart/2005/8/layout/process4"/>
    <dgm:cxn modelId="{132A7694-1741-4FF5-B0A0-8E06F4D88D91}" type="presParOf" srcId="{EC3C97F5-4453-4007-A4BA-2B727977E965}" destId="{9D23BCF9-EC0E-4148-A380-5CA1156C1854}" srcOrd="0" destOrd="0" presId="urn:microsoft.com/office/officeart/2005/8/layout/process4"/>
    <dgm:cxn modelId="{646B8241-2C9C-49F8-A691-4C5F98DB7A32}" type="presParOf" srcId="{8E01ABD3-5BDF-4BEE-A67B-5E790651BA98}" destId="{51C515A9-101D-4D74-8B88-4502787D07EF}" srcOrd="5" destOrd="0" presId="urn:microsoft.com/office/officeart/2005/8/layout/process4"/>
    <dgm:cxn modelId="{BD4125E1-FF1D-4F1C-AEA9-928AD0C06F7C}" type="presParOf" srcId="{8E01ABD3-5BDF-4BEE-A67B-5E790651BA98}" destId="{85E668F3-F38F-4CB1-B6CD-0579B6A61510}" srcOrd="6" destOrd="0" presId="urn:microsoft.com/office/officeart/2005/8/layout/process4"/>
    <dgm:cxn modelId="{F1826E99-C913-4508-A8D4-D901B66E11B7}" type="presParOf" srcId="{85E668F3-F38F-4CB1-B6CD-0579B6A61510}" destId="{E0FE519B-D1DB-4728-B07A-99070E3AA962}" srcOrd="0" destOrd="0" presId="urn:microsoft.com/office/officeart/2005/8/layout/process4"/>
    <dgm:cxn modelId="{544E4C67-CDC7-4E4E-A93E-31002A536B4F}" type="presParOf" srcId="{8E01ABD3-5BDF-4BEE-A67B-5E790651BA98}" destId="{BC35E807-E6F2-4EFF-9BFF-E0CC29A9ED33}" srcOrd="7" destOrd="0" presId="urn:microsoft.com/office/officeart/2005/8/layout/process4"/>
    <dgm:cxn modelId="{DAD95677-D8F8-4013-99FE-3ACD28E07B9C}" type="presParOf" srcId="{8E01ABD3-5BDF-4BEE-A67B-5E790651BA98}" destId="{6922B115-CE5D-4232-BD06-46C44410D0FC}" srcOrd="8" destOrd="0" presId="urn:microsoft.com/office/officeart/2005/8/layout/process4"/>
    <dgm:cxn modelId="{73D37793-5662-4720-97A2-B8DFEC4D23C3}" type="presParOf" srcId="{6922B115-CE5D-4232-BD06-46C44410D0FC}" destId="{FAFD62C7-F201-4EC0-B517-1751799594E7}" srcOrd="0" destOrd="0" presId="urn:microsoft.com/office/officeart/2005/8/layout/process4"/>
    <dgm:cxn modelId="{8D9B4AEC-056E-4036-81BA-D07EF1A7EA26}" type="presParOf" srcId="{8E01ABD3-5BDF-4BEE-A67B-5E790651BA98}" destId="{7ECC053C-5FB8-4BC6-B837-D09FB9497785}" srcOrd="9" destOrd="0" presId="urn:microsoft.com/office/officeart/2005/8/layout/process4"/>
    <dgm:cxn modelId="{2C9E3194-744E-4AB2-88AA-BBCA1F123317}" type="presParOf" srcId="{8E01ABD3-5BDF-4BEE-A67B-5E790651BA98}" destId="{03EE27BE-DF13-48B4-B402-78B79451BEE4}" srcOrd="10" destOrd="0" presId="urn:microsoft.com/office/officeart/2005/8/layout/process4"/>
    <dgm:cxn modelId="{979E4633-26D4-4C3D-80D8-A86CAFBC69EB}" type="presParOf" srcId="{03EE27BE-DF13-48B4-B402-78B79451BEE4}" destId="{4C7203CD-F90F-4811-BED8-F79A9D8086C6}" srcOrd="0" destOrd="0" presId="urn:microsoft.com/office/officeart/2005/8/layout/process4"/>
    <dgm:cxn modelId="{C5D7C311-F316-4989-B9C7-590788D57C77}" type="presParOf" srcId="{8E01ABD3-5BDF-4BEE-A67B-5E790651BA98}" destId="{3D734215-4C57-4181-8474-2BCE973A1437}" srcOrd="11" destOrd="0" presId="urn:microsoft.com/office/officeart/2005/8/layout/process4"/>
    <dgm:cxn modelId="{44D5363F-BC65-4D22-90BF-D8B3BC1510DC}" type="presParOf" srcId="{8E01ABD3-5BDF-4BEE-A67B-5E790651BA98}" destId="{D0836180-21A7-458E-8F51-FDC41CF745E8}" srcOrd="12" destOrd="0" presId="urn:microsoft.com/office/officeart/2005/8/layout/process4"/>
    <dgm:cxn modelId="{225055FC-6183-47E1-B28D-EBDBD491355F}" type="presParOf" srcId="{D0836180-21A7-458E-8F51-FDC41CF745E8}" destId="{C814221A-5455-4FED-8004-E79B00D99769}" srcOrd="0" destOrd="0" presId="urn:microsoft.com/office/officeart/2005/8/layout/process4"/>
    <dgm:cxn modelId="{EDDD56BE-470C-4803-BBA1-AF5781F2EB77}" type="presParOf" srcId="{8E01ABD3-5BDF-4BEE-A67B-5E790651BA98}" destId="{4931BFC2-49E9-4CD4-B4DD-736E30311D8C}" srcOrd="13" destOrd="0" presId="urn:microsoft.com/office/officeart/2005/8/layout/process4"/>
    <dgm:cxn modelId="{411BAA2D-6F34-49B8-BF67-2F23B050E0AA}" type="presParOf" srcId="{8E01ABD3-5BDF-4BEE-A67B-5E790651BA98}" destId="{161C3EB0-FA57-4974-982F-CF39DB1FF9D4}" srcOrd="14" destOrd="0" presId="urn:microsoft.com/office/officeart/2005/8/layout/process4"/>
    <dgm:cxn modelId="{203D0791-ECDB-4D46-AAA6-0D058527AD6F}" type="presParOf" srcId="{161C3EB0-FA57-4974-982F-CF39DB1FF9D4}" destId="{A981D922-D82D-4E5F-83A8-873976A94650}" srcOrd="0" destOrd="0" presId="urn:microsoft.com/office/officeart/2005/8/layout/process4"/>
    <dgm:cxn modelId="{2619F346-D2C6-4EF8-BF6D-43421687E58B}" type="presParOf" srcId="{8E01ABD3-5BDF-4BEE-A67B-5E790651BA98}" destId="{0CCC470B-7672-4CC5-BBEC-474C81B7CBF7}" srcOrd="15" destOrd="0" presId="urn:microsoft.com/office/officeart/2005/8/layout/process4"/>
    <dgm:cxn modelId="{93A4F39E-3E98-40C5-B547-E8D7D071DA61}" type="presParOf" srcId="{8E01ABD3-5BDF-4BEE-A67B-5E790651BA98}" destId="{A02D58B7-778D-4161-B8B8-44514F866EE4}" srcOrd="16" destOrd="0" presId="urn:microsoft.com/office/officeart/2005/8/layout/process4"/>
    <dgm:cxn modelId="{D650A5E0-7BF3-49D1-B6E6-53BF49D605AD}" type="presParOf" srcId="{A02D58B7-778D-4161-B8B8-44514F866EE4}" destId="{9660C92D-6F98-41D8-AA9C-28ED4E05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02F761-2B00-4399-BF4C-54527894DD9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D26037E-D7A0-40F7-B679-7763A2F801E7}">
      <dgm:prSet phldrT="[Texto]"/>
      <dgm:spPr>
        <a:solidFill>
          <a:srgbClr val="92D050"/>
        </a:solidFill>
      </dgm:spPr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PROGRAMAS</a:t>
          </a:r>
          <a:endParaRPr lang="es-ES" b="0" dirty="0">
            <a:solidFill>
              <a:schemeClr val="tx1"/>
            </a:solidFill>
          </a:endParaRPr>
        </a:p>
      </dgm:t>
    </dgm:pt>
    <dgm:pt modelId="{E4A5DCFD-1409-4C94-961B-F5D83587B4C9}" type="parTrans" cxnId="{E7BC5610-65AE-4AEB-AF9F-998C58B51477}">
      <dgm:prSet/>
      <dgm:spPr/>
      <dgm:t>
        <a:bodyPr/>
        <a:lstStyle/>
        <a:p>
          <a:endParaRPr lang="es-ES"/>
        </a:p>
      </dgm:t>
    </dgm:pt>
    <dgm:pt modelId="{3B2EEEE7-8019-4C23-9E01-CD79DBE761AC}" type="sibTrans" cxnId="{E7BC5610-65AE-4AEB-AF9F-998C58B51477}">
      <dgm:prSet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B8DB7DB8-F1B8-4EE3-94F4-79146BC57747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OBJETIVOS</a:t>
          </a:r>
          <a:endParaRPr lang="es-ES" dirty="0">
            <a:solidFill>
              <a:schemeClr val="tx1"/>
            </a:solidFill>
          </a:endParaRPr>
        </a:p>
      </dgm:t>
    </dgm:pt>
    <dgm:pt modelId="{5D0C3C1E-E586-44E9-939C-AC9515ED0CC8}" type="parTrans" cxnId="{D2CBB698-C5FD-45A4-977D-18B1E1891AB2}">
      <dgm:prSet/>
      <dgm:spPr/>
      <dgm:t>
        <a:bodyPr/>
        <a:lstStyle/>
        <a:p>
          <a:endParaRPr lang="es-ES"/>
        </a:p>
      </dgm:t>
    </dgm:pt>
    <dgm:pt modelId="{40BC8DF1-62A1-4232-9779-A1C23D6D8126}" type="sibTrans" cxnId="{D2CBB698-C5FD-45A4-977D-18B1E1891AB2}">
      <dgm:prSet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4DB1E5B4-E073-4954-9785-005AE1FC2EA2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ACCIONES</a:t>
          </a:r>
          <a:endParaRPr lang="es-ES" dirty="0">
            <a:solidFill>
              <a:schemeClr val="tx1"/>
            </a:solidFill>
          </a:endParaRPr>
        </a:p>
      </dgm:t>
    </dgm:pt>
    <dgm:pt modelId="{2AFE6E1C-708B-4297-A1F7-3B5B857FF365}" type="parTrans" cxnId="{8F738246-9084-4285-8EF7-D3D254D7485B}">
      <dgm:prSet/>
      <dgm:spPr/>
      <dgm:t>
        <a:bodyPr/>
        <a:lstStyle/>
        <a:p>
          <a:endParaRPr lang="es-ES"/>
        </a:p>
      </dgm:t>
    </dgm:pt>
    <dgm:pt modelId="{0B8CB796-8F56-44C9-8729-560CF9F491CF}" type="sibTrans" cxnId="{8F738246-9084-4285-8EF7-D3D254D7485B}">
      <dgm:prSet/>
      <dgm:spPr/>
      <dgm:t>
        <a:bodyPr/>
        <a:lstStyle/>
        <a:p>
          <a:endParaRPr lang="es-ES"/>
        </a:p>
      </dgm:t>
    </dgm:pt>
    <dgm:pt modelId="{901389E7-0A37-49A0-8ED1-06D178D42165}" type="pres">
      <dgm:prSet presAssocID="{5602F761-2B00-4399-BF4C-54527894DD93}" presName="Name0" presStyleCnt="0">
        <dgm:presLayoutVars>
          <dgm:dir/>
          <dgm:resizeHandles val="exact"/>
        </dgm:presLayoutVars>
      </dgm:prSet>
      <dgm:spPr/>
    </dgm:pt>
    <dgm:pt modelId="{EE7DCB1B-E114-41F7-8320-3DC9A5789A12}" type="pres">
      <dgm:prSet presAssocID="{5D26037E-D7A0-40F7-B679-7763A2F801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6F501C-916A-4710-B7A0-896DB5EAAEE4}" type="pres">
      <dgm:prSet presAssocID="{3B2EEEE7-8019-4C23-9E01-CD79DBE761A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578E0DE7-B93E-48D4-83B9-A16F9562EF5F}" type="pres">
      <dgm:prSet presAssocID="{3B2EEEE7-8019-4C23-9E01-CD79DBE761AC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F78CE13C-B7F4-4FAA-A747-0B32F148BD26}" type="pres">
      <dgm:prSet presAssocID="{B8DB7DB8-F1B8-4EE3-94F4-79146BC577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7B088-41A9-4373-897C-BE4C9EA964B9}" type="pres">
      <dgm:prSet presAssocID="{40BC8DF1-62A1-4232-9779-A1C23D6D812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2595B3B-262C-4E25-958B-91BB4522D2D0}" type="pres">
      <dgm:prSet presAssocID="{40BC8DF1-62A1-4232-9779-A1C23D6D8126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9BD34FA9-B8B7-4BE5-A808-94BE51D1F9F1}" type="pres">
      <dgm:prSet presAssocID="{4DB1E5B4-E073-4954-9785-005AE1FC2E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3BD784-184C-49B2-B6F9-97F62D8A1E39}" type="presOf" srcId="{4DB1E5B4-E073-4954-9785-005AE1FC2EA2}" destId="{9BD34FA9-B8B7-4BE5-A808-94BE51D1F9F1}" srcOrd="0" destOrd="0" presId="urn:microsoft.com/office/officeart/2005/8/layout/process1"/>
    <dgm:cxn modelId="{63D8A86B-F761-45AD-AB3D-EB8BE0304316}" type="presOf" srcId="{B8DB7DB8-F1B8-4EE3-94F4-79146BC57747}" destId="{F78CE13C-B7F4-4FAA-A747-0B32F148BD26}" srcOrd="0" destOrd="0" presId="urn:microsoft.com/office/officeart/2005/8/layout/process1"/>
    <dgm:cxn modelId="{D2CBB698-C5FD-45A4-977D-18B1E1891AB2}" srcId="{5602F761-2B00-4399-BF4C-54527894DD93}" destId="{B8DB7DB8-F1B8-4EE3-94F4-79146BC57747}" srcOrd="1" destOrd="0" parTransId="{5D0C3C1E-E586-44E9-939C-AC9515ED0CC8}" sibTransId="{40BC8DF1-62A1-4232-9779-A1C23D6D8126}"/>
    <dgm:cxn modelId="{F2462404-D230-45CE-99FB-F7C9004A6600}" type="presOf" srcId="{5D26037E-D7A0-40F7-B679-7763A2F801E7}" destId="{EE7DCB1B-E114-41F7-8320-3DC9A5789A12}" srcOrd="0" destOrd="0" presId="urn:microsoft.com/office/officeart/2005/8/layout/process1"/>
    <dgm:cxn modelId="{016B9DE6-6D33-4FA0-947F-91BE06D93258}" type="presOf" srcId="{40BC8DF1-62A1-4232-9779-A1C23D6D8126}" destId="{8977B088-41A9-4373-897C-BE4C9EA964B9}" srcOrd="0" destOrd="0" presId="urn:microsoft.com/office/officeart/2005/8/layout/process1"/>
    <dgm:cxn modelId="{E7BC5610-65AE-4AEB-AF9F-998C58B51477}" srcId="{5602F761-2B00-4399-BF4C-54527894DD93}" destId="{5D26037E-D7A0-40F7-B679-7763A2F801E7}" srcOrd="0" destOrd="0" parTransId="{E4A5DCFD-1409-4C94-961B-F5D83587B4C9}" sibTransId="{3B2EEEE7-8019-4C23-9E01-CD79DBE761AC}"/>
    <dgm:cxn modelId="{46FD990E-E111-4AC3-8502-6B3A63ED5C5B}" type="presOf" srcId="{40BC8DF1-62A1-4232-9779-A1C23D6D8126}" destId="{12595B3B-262C-4E25-958B-91BB4522D2D0}" srcOrd="1" destOrd="0" presId="urn:microsoft.com/office/officeart/2005/8/layout/process1"/>
    <dgm:cxn modelId="{D5702827-C637-4D00-B472-5684147093D8}" type="presOf" srcId="{5602F761-2B00-4399-BF4C-54527894DD93}" destId="{901389E7-0A37-49A0-8ED1-06D178D42165}" srcOrd="0" destOrd="0" presId="urn:microsoft.com/office/officeart/2005/8/layout/process1"/>
    <dgm:cxn modelId="{8F738246-9084-4285-8EF7-D3D254D7485B}" srcId="{5602F761-2B00-4399-BF4C-54527894DD93}" destId="{4DB1E5B4-E073-4954-9785-005AE1FC2EA2}" srcOrd="2" destOrd="0" parTransId="{2AFE6E1C-708B-4297-A1F7-3B5B857FF365}" sibTransId="{0B8CB796-8F56-44C9-8729-560CF9F491CF}"/>
    <dgm:cxn modelId="{9949A3AC-90D0-440E-9E80-0D51E9BC80A6}" type="presOf" srcId="{3B2EEEE7-8019-4C23-9E01-CD79DBE761AC}" destId="{5E6F501C-916A-4710-B7A0-896DB5EAAEE4}" srcOrd="0" destOrd="0" presId="urn:microsoft.com/office/officeart/2005/8/layout/process1"/>
    <dgm:cxn modelId="{2E5ACD16-470D-4327-9302-D73B63893FA5}" type="presOf" srcId="{3B2EEEE7-8019-4C23-9E01-CD79DBE761AC}" destId="{578E0DE7-B93E-48D4-83B9-A16F9562EF5F}" srcOrd="1" destOrd="0" presId="urn:microsoft.com/office/officeart/2005/8/layout/process1"/>
    <dgm:cxn modelId="{D0081FAF-4FC5-4214-9AA5-DF7618D93F51}" type="presParOf" srcId="{901389E7-0A37-49A0-8ED1-06D178D42165}" destId="{EE7DCB1B-E114-41F7-8320-3DC9A5789A12}" srcOrd="0" destOrd="0" presId="urn:microsoft.com/office/officeart/2005/8/layout/process1"/>
    <dgm:cxn modelId="{A410D352-FF42-4892-9008-DADBE2E7D8F6}" type="presParOf" srcId="{901389E7-0A37-49A0-8ED1-06D178D42165}" destId="{5E6F501C-916A-4710-B7A0-896DB5EAAEE4}" srcOrd="1" destOrd="0" presId="urn:microsoft.com/office/officeart/2005/8/layout/process1"/>
    <dgm:cxn modelId="{171B9147-222C-4A6A-92F4-16CB25146F35}" type="presParOf" srcId="{5E6F501C-916A-4710-B7A0-896DB5EAAEE4}" destId="{578E0DE7-B93E-48D4-83B9-A16F9562EF5F}" srcOrd="0" destOrd="0" presId="urn:microsoft.com/office/officeart/2005/8/layout/process1"/>
    <dgm:cxn modelId="{C7B2C283-1206-407F-984D-3C89D195C753}" type="presParOf" srcId="{901389E7-0A37-49A0-8ED1-06D178D42165}" destId="{F78CE13C-B7F4-4FAA-A747-0B32F148BD26}" srcOrd="2" destOrd="0" presId="urn:microsoft.com/office/officeart/2005/8/layout/process1"/>
    <dgm:cxn modelId="{BDA73480-84A7-4C09-91A6-6CF2DA0F7827}" type="presParOf" srcId="{901389E7-0A37-49A0-8ED1-06D178D42165}" destId="{8977B088-41A9-4373-897C-BE4C9EA964B9}" srcOrd="3" destOrd="0" presId="urn:microsoft.com/office/officeart/2005/8/layout/process1"/>
    <dgm:cxn modelId="{C4DCE2C3-711E-487B-9092-DE3E90D0C01E}" type="presParOf" srcId="{8977B088-41A9-4373-897C-BE4C9EA964B9}" destId="{12595B3B-262C-4E25-958B-91BB4522D2D0}" srcOrd="0" destOrd="0" presId="urn:microsoft.com/office/officeart/2005/8/layout/process1"/>
    <dgm:cxn modelId="{9A8AF89B-C1C4-4225-81DB-115B180BA7DC}" type="presParOf" srcId="{901389E7-0A37-49A0-8ED1-06D178D42165}" destId="{9BD34FA9-B8B7-4BE5-A808-94BE51D1F9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8CB4B-B52B-45CC-AE61-8585F3693C8B}">
      <dsp:nvSpPr>
        <dsp:cNvPr id="0" name=""/>
        <dsp:cNvSpPr/>
      </dsp:nvSpPr>
      <dsp:spPr>
        <a:xfrm>
          <a:off x="0" y="777374"/>
          <a:ext cx="8229600" cy="1559025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75000"/>
          </a:schemeClr>
        </a:solidFill>
        <a:ln w="444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Percepción objetual</a:t>
          </a:r>
          <a:r>
            <a:rPr lang="es-ES" sz="2800" kern="1200" dirty="0" smtClean="0"/>
            <a:t>, que se centra exclusivamente en la identificación de las propiedades de los estímulos sensoriales: color, luminosidad, forma y movimiento. </a:t>
          </a:r>
          <a:endParaRPr lang="es-ES" sz="2800" kern="1200" dirty="0"/>
        </a:p>
      </dsp:txBody>
      <dsp:txXfrm>
        <a:off x="0" y="777374"/>
        <a:ext cx="8229600" cy="1559025"/>
      </dsp:txXfrm>
    </dsp:sp>
    <dsp:sp modelId="{6F2CDD0B-C427-47D8-8FE7-E1A0405C12E1}">
      <dsp:nvSpPr>
        <dsp:cNvPr id="0" name=""/>
        <dsp:cNvSpPr/>
      </dsp:nvSpPr>
      <dsp:spPr>
        <a:xfrm>
          <a:off x="0" y="2523599"/>
          <a:ext cx="8229600" cy="1559025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75000"/>
          </a:schemeClr>
        </a:solidFill>
        <a:ln w="444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Percepción ambiental</a:t>
          </a:r>
          <a:r>
            <a:rPr lang="es-ES" sz="2800" kern="1200" dirty="0" smtClean="0"/>
            <a:t>, centra su atención en la apreciación del ambiente como un todo</a:t>
          </a:r>
          <a:endParaRPr lang="es-ES" sz="2800" b="1" kern="1200" dirty="0"/>
        </a:p>
      </dsp:txBody>
      <dsp:txXfrm>
        <a:off x="0" y="2523599"/>
        <a:ext cx="8229600" cy="1559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1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238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1238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10D29A-98AC-48F8-99E4-BEC58BC5B9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1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2265"/>
            <a:ext cx="5680103" cy="46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38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1238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6F87D4-F414-46CC-889C-705086A45A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E3443-C40B-4FAF-A10F-BD97925589BA}" type="slidenum">
              <a:rPr lang="es-ES" smtClean="0">
                <a:latin typeface="Arial" pitchFamily="34" charset="0"/>
              </a:rPr>
              <a:pPr>
                <a:defRPr/>
              </a:pPr>
              <a:t>1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766D19-9510-4EC2-B193-31E6EC1F7FFE}" type="slidenum">
              <a:rPr lang="es-ES" smtClean="0">
                <a:latin typeface="Arial" pitchFamily="34" charset="0"/>
              </a:rPr>
              <a:pPr>
                <a:defRPr/>
              </a:pPr>
              <a:t>10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7408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994BE-F273-4706-BB65-D396BDE711A8}" type="slidenum">
              <a:rPr lang="es-ES" smtClean="0">
                <a:latin typeface="Arial" pitchFamily="34" charset="0"/>
              </a:rPr>
              <a:pPr>
                <a:defRPr/>
              </a:pPr>
              <a:t>100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7510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0FA08-8708-4417-8721-F85A86C01433}" type="slidenum">
              <a:rPr lang="es-ES" smtClean="0">
                <a:latin typeface="Arial" pitchFamily="34" charset="0"/>
              </a:rPr>
              <a:pPr>
                <a:defRPr/>
              </a:pPr>
              <a:t>101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7613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E4EB62-6DC4-410A-9945-D52A744B0F8B}" type="slidenum">
              <a:rPr lang="es-ES" smtClean="0">
                <a:latin typeface="Arial" pitchFamily="34" charset="0"/>
              </a:rPr>
              <a:pPr>
                <a:defRPr/>
              </a:pPr>
              <a:t>102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7715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2D4CD-AB6C-495F-8F6F-74A583E757BD}" type="slidenum">
              <a:rPr lang="es-ES" smtClean="0">
                <a:latin typeface="Arial" pitchFamily="34" charset="0"/>
              </a:rPr>
              <a:pPr>
                <a:defRPr/>
              </a:pPr>
              <a:t>103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7818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9C8A6-E937-4F1D-8DC4-025E16DA47FF}" type="slidenum">
              <a:rPr lang="es-ES" smtClean="0">
                <a:latin typeface="Arial" pitchFamily="34" charset="0"/>
              </a:rPr>
              <a:pPr>
                <a:defRPr/>
              </a:pPr>
              <a:t>104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7920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3FB779-D3A8-49C7-B12A-0B7197FE4D33}" type="slidenum">
              <a:rPr lang="es-ES" smtClean="0">
                <a:latin typeface="Arial" pitchFamily="34" charset="0"/>
              </a:rPr>
              <a:pPr>
                <a:defRPr/>
              </a:pPr>
              <a:t>105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802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DFFA53-B479-427F-860C-7A6A051A53CA}" type="slidenum">
              <a:rPr lang="es-ES" smtClean="0">
                <a:latin typeface="Arial" pitchFamily="34" charset="0"/>
              </a:rPr>
              <a:pPr>
                <a:defRPr/>
              </a:pPr>
              <a:t>106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8125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6A188-B780-487C-88D1-5098F872450A}" type="slidenum">
              <a:rPr lang="es-ES" smtClean="0">
                <a:latin typeface="Arial" pitchFamily="34" charset="0"/>
              </a:rPr>
              <a:pPr>
                <a:defRPr/>
              </a:pPr>
              <a:t>107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8227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BC162-22CD-43B1-B38D-08FB7CDE6F1B}" type="slidenum">
              <a:rPr lang="es-ES" smtClean="0">
                <a:latin typeface="Arial" pitchFamily="34" charset="0"/>
              </a:rPr>
              <a:pPr>
                <a:defRPr/>
              </a:pPr>
              <a:t>108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8330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6764B-95C6-40B9-9A96-AA92DFF51D9D}" type="slidenum">
              <a:rPr lang="es-ES" smtClean="0">
                <a:latin typeface="Arial" pitchFamily="34" charset="0"/>
              </a:rPr>
              <a:pPr>
                <a:defRPr/>
              </a:pPr>
              <a:t>109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35465D-2520-4B52-8DA1-DD1EA4C99C15}" type="slidenum">
              <a:rPr lang="es-ES" smtClean="0">
                <a:latin typeface="Arial" pitchFamily="34" charset="0"/>
              </a:rPr>
              <a:pPr>
                <a:defRPr/>
              </a:pPr>
              <a:t>11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42E803-3C83-452B-BFC0-BBDB862EED8F}" type="slidenum">
              <a:rPr lang="es-ES" smtClean="0"/>
              <a:pPr>
                <a:defRPr/>
              </a:pPr>
              <a:t>110</a:t>
            </a:fld>
            <a:endParaRPr lang="es-E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843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62C41-038D-4402-B0BC-AFCA848E004E}" type="slidenum">
              <a:rPr lang="es-ES" smtClean="0">
                <a:latin typeface="Arial" pitchFamily="34" charset="0"/>
              </a:rPr>
              <a:pPr>
                <a:defRPr/>
              </a:pPr>
              <a:t>111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853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9AB087-001E-4A59-9F27-E9AA7AAAC0CB}" type="slidenum">
              <a:rPr lang="es-ES" smtClean="0">
                <a:latin typeface="Arial" pitchFamily="34" charset="0"/>
              </a:rPr>
              <a:pPr>
                <a:defRPr/>
              </a:pPr>
              <a:t>112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4D4550-59DE-41E1-B01B-234B2D9F5DE1}" type="slidenum">
              <a:rPr lang="es-ES" smtClean="0">
                <a:latin typeface="Arial" pitchFamily="34" charset="0"/>
              </a:rPr>
              <a:pPr>
                <a:defRPr/>
              </a:pPr>
              <a:t>113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085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D72692-A3E4-4342-894F-E4FD129127FE}" type="slidenum">
              <a:rPr lang="es-ES" smtClean="0">
                <a:latin typeface="Arial" pitchFamily="34" charset="0"/>
              </a:rPr>
              <a:pPr>
                <a:defRPr/>
              </a:pPr>
              <a:t>12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0957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048FA-F5B1-4804-9CFE-81E28C37DD4F}" type="slidenum">
              <a:rPr lang="es-ES" smtClean="0">
                <a:latin typeface="Arial" pitchFamily="34" charset="0"/>
              </a:rPr>
              <a:pPr>
                <a:defRPr/>
              </a:pPr>
              <a:t>13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059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14DAC1-747B-434C-82C8-942D978329B6}" type="slidenum">
              <a:rPr lang="es-ES" smtClean="0">
                <a:latin typeface="Arial" pitchFamily="34" charset="0"/>
              </a:rPr>
              <a:pPr>
                <a:defRPr/>
              </a:pPr>
              <a:t>14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162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C6B8F9-831C-49BE-BBAF-4D0FA20F1D92}" type="slidenum">
              <a:rPr lang="es-ES" smtClean="0">
                <a:latin typeface="Arial" pitchFamily="34" charset="0"/>
              </a:rPr>
              <a:pPr>
                <a:defRPr/>
              </a:pPr>
              <a:t>15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264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47FD0-53A8-4C6C-98FA-38798935A226}" type="slidenum">
              <a:rPr lang="es-ES" smtClean="0">
                <a:latin typeface="Arial" pitchFamily="34" charset="0"/>
              </a:rPr>
              <a:pPr>
                <a:defRPr/>
              </a:pPr>
              <a:t>16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366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90931-C0FD-4A87-93A6-11327ECE2A98}" type="slidenum">
              <a:rPr lang="es-ES" smtClean="0">
                <a:latin typeface="Arial" pitchFamily="34" charset="0"/>
              </a:rPr>
              <a:pPr>
                <a:defRPr/>
              </a:pPr>
              <a:t>17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469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25AFD-BEE0-4EC3-A5DD-0D1FE360B3B4}" type="slidenum">
              <a:rPr lang="es-ES" smtClean="0">
                <a:latin typeface="Arial" pitchFamily="34" charset="0"/>
              </a:rPr>
              <a:pPr>
                <a:defRPr/>
              </a:pPr>
              <a:t>18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571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6E6B3-FCED-4FF3-B7CC-36225C490672}" type="slidenum">
              <a:rPr lang="es-ES" smtClean="0">
                <a:latin typeface="Arial" pitchFamily="34" charset="0"/>
              </a:rPr>
              <a:pPr>
                <a:defRPr/>
              </a:pPr>
              <a:t>19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0035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84F8A5-C3D9-4F9F-BD68-3FD4B137F27A}" type="slidenum">
              <a:rPr lang="es-ES" smtClean="0">
                <a:latin typeface="Arial" pitchFamily="34" charset="0"/>
              </a:rPr>
              <a:pPr>
                <a:defRPr/>
              </a:pPr>
              <a:t>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674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A5D90-D308-4930-835C-04C3FC213764}" type="slidenum">
              <a:rPr lang="es-ES" smtClean="0">
                <a:latin typeface="Arial" pitchFamily="34" charset="0"/>
              </a:rPr>
              <a:pPr>
                <a:defRPr/>
              </a:pPr>
              <a:t>20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5EA805-5A8A-4A74-B0B5-36CAE326EF3E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776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9B59F-A8CA-4F1A-9773-0DB9D64A3CF2}" type="slidenum">
              <a:rPr lang="es-ES" smtClean="0">
                <a:latin typeface="Arial" pitchFamily="34" charset="0"/>
              </a:rPr>
              <a:pPr>
                <a:defRPr/>
              </a:pPr>
              <a:t>22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3877C-538F-4256-95BF-7CB8939930B5}" type="slidenum">
              <a:rPr lang="es-ES" smtClean="0">
                <a:latin typeface="Arial" pitchFamily="34" charset="0"/>
              </a:rPr>
              <a:pPr>
                <a:defRPr/>
              </a:pPr>
              <a:t>23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663E9-CEBA-4C7E-8864-971AE2834EC3}" type="slidenum">
              <a:rPr lang="es-ES" smtClean="0">
                <a:latin typeface="Arial" pitchFamily="34" charset="0"/>
              </a:rPr>
              <a:pPr>
                <a:defRPr/>
              </a:pPr>
              <a:t>24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FDEAB2-D105-405E-A7FA-965B5A37706C}" type="slidenum">
              <a:rPr lang="es-ES" smtClean="0">
                <a:latin typeface="Arial" pitchFamily="34" charset="0"/>
              </a:rPr>
              <a:pPr>
                <a:defRPr/>
              </a:pPr>
              <a:t>25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1ED1-7F51-4896-9E05-7C4D5E5640D4}" type="slidenum">
              <a:rPr lang="es-ES" smtClean="0">
                <a:latin typeface="Arial" pitchFamily="34" charset="0"/>
              </a:rPr>
              <a:pPr>
                <a:defRPr/>
              </a:pPr>
              <a:t>26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BB1DE-C5D8-4661-96FC-438E4F690B5B}" type="slidenum">
              <a:rPr lang="es-ES" smtClean="0">
                <a:latin typeface="Arial" pitchFamily="34" charset="0"/>
              </a:rPr>
              <a:pPr>
                <a:defRPr/>
              </a:pPr>
              <a:t>27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2083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599D3-D476-4433-B56A-0E4A49A7C811}" type="slidenum">
              <a:rPr lang="es-ES" smtClean="0">
                <a:latin typeface="Arial" pitchFamily="34" charset="0"/>
              </a:rPr>
              <a:pPr>
                <a:defRPr/>
              </a:pPr>
              <a:t>28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18498-DD5C-43F9-9AD2-6FD97F15B2F5}" type="slidenum">
              <a:rPr lang="es-ES" smtClean="0">
                <a:latin typeface="Arial" pitchFamily="34" charset="0"/>
              </a:rPr>
              <a:pPr>
                <a:defRPr/>
              </a:pPr>
              <a:t>29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D4B3D4-CA25-4533-83B8-C0DCA2FC147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B04B9-45BD-4205-AD19-22EA9790BFB8}" type="slidenum">
              <a:rPr lang="es-ES" smtClean="0">
                <a:latin typeface="Arial" pitchFamily="34" charset="0"/>
              </a:rPr>
              <a:pPr>
                <a:defRPr/>
              </a:pPr>
              <a:t>30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2186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3313F-0E1B-4E1B-B807-751759C33EA3}" type="slidenum">
              <a:rPr lang="es-ES" smtClean="0">
                <a:latin typeface="Arial" pitchFamily="34" charset="0"/>
              </a:rPr>
              <a:pPr>
                <a:defRPr/>
              </a:pPr>
              <a:t>31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4026FF-B6AE-4632-9BB8-7D2CBB79B3E3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2288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3B5858-7828-4AE7-BEB9-699171DDFD48}" type="slidenum">
              <a:rPr lang="es-ES" smtClean="0">
                <a:latin typeface="Arial" pitchFamily="34" charset="0"/>
              </a:rPr>
              <a:pPr>
                <a:defRPr/>
              </a:pPr>
              <a:t>33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2390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E4B72-9C0C-44F0-B44B-8FD591D632D7}" type="slidenum">
              <a:rPr lang="es-ES" smtClean="0">
                <a:latin typeface="Arial" pitchFamily="34" charset="0"/>
              </a:rPr>
              <a:pPr>
                <a:defRPr/>
              </a:pPr>
              <a:t>34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69ADB-92D2-4EA2-8643-ADA2064E8629}" type="slidenum">
              <a:rPr lang="es-ES" smtClean="0">
                <a:latin typeface="Arial" pitchFamily="34" charset="0"/>
              </a:rPr>
              <a:pPr>
                <a:defRPr/>
              </a:pPr>
              <a:t>35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2595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BF8DC-939A-437D-BF7A-6D1043EE0F55}" type="slidenum">
              <a:rPr lang="es-ES" smtClean="0">
                <a:latin typeface="Arial" pitchFamily="34" charset="0"/>
              </a:rPr>
              <a:pPr>
                <a:defRPr/>
              </a:pPr>
              <a:t>36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2698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A46387-D87A-4FD9-9B1C-CF212C82A4AE}" type="slidenum">
              <a:rPr lang="es-ES" smtClean="0">
                <a:latin typeface="Arial" pitchFamily="34" charset="0"/>
              </a:rPr>
              <a:pPr>
                <a:defRPr/>
              </a:pPr>
              <a:t>37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2698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CB107-6855-463D-8AD4-7BB1EAB28F4B}" type="slidenum">
              <a:rPr lang="es-ES" smtClean="0">
                <a:latin typeface="Arial" pitchFamily="34" charset="0"/>
              </a:rPr>
              <a:pPr>
                <a:defRPr/>
              </a:pPr>
              <a:t>38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2800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FC2D2-0E13-4978-89AA-F80D7929EA52}" type="slidenum">
              <a:rPr lang="es-ES" smtClean="0">
                <a:latin typeface="Arial" pitchFamily="34" charset="0"/>
              </a:rPr>
              <a:pPr>
                <a:defRPr/>
              </a:pPr>
              <a:t>39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B4ED2-1743-4C78-9D6F-9E47140943EC}" type="slidenum">
              <a:rPr lang="es-ES" smtClean="0">
                <a:latin typeface="Arial" pitchFamily="34" charset="0"/>
              </a:rPr>
              <a:pPr>
                <a:defRPr/>
              </a:pPr>
              <a:t>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290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1E9F0D-8797-4BD5-AD52-76BBE50D05E7}" type="slidenum">
              <a:rPr lang="es-ES" smtClean="0">
                <a:latin typeface="Arial" pitchFamily="34" charset="0"/>
              </a:rPr>
              <a:pPr>
                <a:defRPr/>
              </a:pPr>
              <a:t>40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81BE7-0799-4FF6-AACD-436A2D18864B}" type="slidenum">
              <a:rPr lang="es-ES" smtClean="0">
                <a:latin typeface="Arial" pitchFamily="34" charset="0"/>
              </a:rPr>
              <a:pPr>
                <a:defRPr/>
              </a:pPr>
              <a:t>41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1701E3-A79E-4DFB-80F3-CE0B3F83B542}" type="slidenum">
              <a:rPr lang="es-ES" smtClean="0">
                <a:latin typeface="Arial" pitchFamily="34" charset="0"/>
              </a:rPr>
              <a:pPr>
                <a:defRPr/>
              </a:pPr>
              <a:t>42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3ECD5-1850-466A-8754-E799F1779A8F}" type="slidenum">
              <a:rPr lang="es-ES" smtClean="0">
                <a:latin typeface="Arial" pitchFamily="34" charset="0"/>
              </a:rPr>
              <a:pPr>
                <a:defRPr/>
              </a:pPr>
              <a:t>43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210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1F0183-DEB0-48D0-B1B3-9CA545A76FB2}" type="slidenum">
              <a:rPr lang="es-ES" smtClean="0">
                <a:latin typeface="Arial" pitchFamily="34" charset="0"/>
              </a:rPr>
              <a:pPr>
                <a:defRPr/>
              </a:pPr>
              <a:t>44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E0CBE6-2224-41B9-9610-F31C43E4916F}" type="slidenum">
              <a:rPr lang="es-ES" smtClean="0">
                <a:latin typeface="Arial" pitchFamily="34" charset="0"/>
              </a:rPr>
              <a:pPr>
                <a:defRPr/>
              </a:pPr>
              <a:t>45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467D37-945E-402C-BDC1-5D60E1D0FBF1}" type="slidenum">
              <a:rPr lang="es-ES" smtClean="0">
                <a:latin typeface="Arial" pitchFamily="34" charset="0"/>
              </a:rPr>
              <a:pPr>
                <a:defRPr/>
              </a:pPr>
              <a:t>46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41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683121-4EF9-4F04-A31B-EFC0097D493F}" type="slidenum">
              <a:rPr lang="es-ES" smtClean="0">
                <a:latin typeface="Arial" pitchFamily="34" charset="0"/>
              </a:rPr>
              <a:pPr>
                <a:defRPr/>
              </a:pPr>
              <a:t>47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517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69B293-8944-4660-829E-EEA0CB1900F6}" type="slidenum">
              <a:rPr lang="es-ES" smtClean="0">
                <a:latin typeface="Arial" pitchFamily="34" charset="0"/>
              </a:rPr>
              <a:pPr>
                <a:defRPr/>
              </a:pPr>
              <a:t>48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619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E9ED8-8D17-4FF8-927D-545A3CF7CC16}" type="slidenum">
              <a:rPr lang="es-ES" smtClean="0">
                <a:latin typeface="Arial" pitchFamily="34" charset="0"/>
              </a:rPr>
              <a:pPr>
                <a:defRPr/>
              </a:pPr>
              <a:t>49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0240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FD71F-5B39-4800-BC8A-F9522B4690F6}" type="slidenum">
              <a:rPr lang="es-ES" smtClean="0">
                <a:latin typeface="Arial" pitchFamily="34" charset="0"/>
              </a:rPr>
              <a:pPr>
                <a:defRPr/>
              </a:pPr>
              <a:t>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722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31848-CAA4-4FB4-823C-7A23BEFFD588}" type="slidenum">
              <a:rPr lang="es-ES" smtClean="0">
                <a:latin typeface="Arial" pitchFamily="34" charset="0"/>
              </a:rPr>
              <a:pPr>
                <a:defRPr/>
              </a:pPr>
              <a:t>50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722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EC530-B412-4742-A66B-BB096BC0039C}" type="slidenum">
              <a:rPr lang="es-ES" smtClean="0">
                <a:latin typeface="Arial" pitchFamily="34" charset="0"/>
              </a:rPr>
              <a:pPr>
                <a:defRPr/>
              </a:pPr>
              <a:t>51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824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91BAF-78D2-4239-B35D-5DAA399DBBDB}" type="slidenum">
              <a:rPr lang="es-ES" smtClean="0">
                <a:latin typeface="Arial" pitchFamily="34" charset="0"/>
              </a:rPr>
              <a:pPr>
                <a:defRPr/>
              </a:pPr>
              <a:t>52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926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C0CDA-5772-47C2-A90D-B58DE4F63B35}" type="slidenum">
              <a:rPr lang="es-ES" smtClean="0">
                <a:latin typeface="Arial" pitchFamily="34" charset="0"/>
              </a:rPr>
              <a:pPr>
                <a:defRPr/>
              </a:pPr>
              <a:t>53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3926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B76302-A3EC-4627-9698-0BD4E12C195D}" type="slidenum">
              <a:rPr lang="es-ES" smtClean="0">
                <a:latin typeface="Arial" pitchFamily="34" charset="0"/>
              </a:rPr>
              <a:pPr>
                <a:defRPr/>
              </a:pPr>
              <a:t>54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029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4FA9-F809-4624-B11E-2151C3461CBB}" type="slidenum">
              <a:rPr lang="es-ES" smtClean="0">
                <a:latin typeface="Arial" pitchFamily="34" charset="0"/>
              </a:rPr>
              <a:pPr>
                <a:defRPr/>
              </a:pPr>
              <a:t>55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131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F8407-4D7D-4FA7-A2E9-1879CD9FC408}" type="slidenum">
              <a:rPr lang="es-ES" smtClean="0">
                <a:latin typeface="Arial" pitchFamily="34" charset="0"/>
              </a:rPr>
              <a:pPr>
                <a:defRPr/>
              </a:pPr>
              <a:t>56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131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9E939-019C-4B86-80CB-DDD39CFAED56}" type="slidenum">
              <a:rPr lang="es-ES" smtClean="0">
                <a:latin typeface="Arial" pitchFamily="34" charset="0"/>
              </a:rPr>
              <a:pPr>
                <a:defRPr/>
              </a:pPr>
              <a:t>57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0D4DD-5BB7-4981-B365-0DDBE89B27D7}" type="slidenum">
              <a:rPr lang="es-ES" smtClean="0">
                <a:latin typeface="Arial" pitchFamily="34" charset="0"/>
              </a:rPr>
              <a:pPr>
                <a:defRPr/>
              </a:pPr>
              <a:t>58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336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1E6179-755C-4E32-8A5D-197C4D144C1B}" type="slidenum">
              <a:rPr lang="es-ES" smtClean="0">
                <a:latin typeface="Arial" pitchFamily="34" charset="0"/>
              </a:rPr>
              <a:pPr>
                <a:defRPr/>
              </a:pPr>
              <a:t>59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7AF2EF-B851-42A0-B1BB-D68409B740F4}" type="slidenum">
              <a:rPr lang="es-ES" smtClean="0">
                <a:latin typeface="Arial" pitchFamily="34" charset="0"/>
              </a:rPr>
              <a:pPr>
                <a:defRPr/>
              </a:pPr>
              <a:t>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336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0C96F-5E2A-49D3-A559-BF5D138A020D}" type="slidenum">
              <a:rPr lang="es-ES" smtClean="0">
                <a:latin typeface="Arial" pitchFamily="34" charset="0"/>
              </a:rPr>
              <a:pPr>
                <a:defRPr/>
              </a:pPr>
              <a:t>60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438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B3045A-8034-4E31-8B62-2E5C07AE9354}" type="slidenum">
              <a:rPr lang="es-ES" smtClean="0">
                <a:latin typeface="Arial" pitchFamily="34" charset="0"/>
              </a:rPr>
              <a:pPr>
                <a:defRPr/>
              </a:pPr>
              <a:t>61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541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45E1DA-A786-4600-9348-3F0E8B8218D4}" type="slidenum">
              <a:rPr lang="es-ES" smtClean="0">
                <a:latin typeface="Arial" pitchFamily="34" charset="0"/>
              </a:rPr>
              <a:pPr>
                <a:defRPr/>
              </a:pPr>
              <a:t>62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541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DD779F-9453-459F-994B-B0173F8A59A7}" type="slidenum">
              <a:rPr lang="es-ES" smtClean="0">
                <a:latin typeface="Arial" pitchFamily="34" charset="0"/>
              </a:rPr>
              <a:pPr>
                <a:defRPr/>
              </a:pPr>
              <a:t>63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643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338CE-A1A9-4927-AD0B-B452C066AA40}" type="slidenum">
              <a:rPr lang="es-ES" smtClean="0">
                <a:latin typeface="Arial" pitchFamily="34" charset="0"/>
              </a:rPr>
              <a:pPr>
                <a:defRPr/>
              </a:pPr>
              <a:t>64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746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F00818-8B71-45A2-B87F-909876553441}" type="slidenum">
              <a:rPr lang="es-ES" smtClean="0">
                <a:latin typeface="Arial" pitchFamily="34" charset="0"/>
              </a:rPr>
              <a:pPr>
                <a:defRPr/>
              </a:pPr>
              <a:t>65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746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F28BF-CDB7-4715-A8D4-100632574FF7}" type="slidenum">
              <a:rPr lang="es-ES" smtClean="0">
                <a:latin typeface="Arial" pitchFamily="34" charset="0"/>
              </a:rPr>
              <a:pPr>
                <a:defRPr/>
              </a:pPr>
              <a:t>66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848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DD63B-5DFC-4A93-9272-73FEE60D6590}" type="slidenum">
              <a:rPr lang="es-ES" smtClean="0">
                <a:latin typeface="Arial" pitchFamily="34" charset="0"/>
              </a:rPr>
              <a:pPr>
                <a:defRPr/>
              </a:pPr>
              <a:t>67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944D6E-D386-4F9B-9A41-3A1955C43342}" type="slidenum">
              <a:rPr lang="es-ES" smtClean="0"/>
              <a:pPr>
                <a:defRPr/>
              </a:pPr>
              <a:t>68</a:t>
            </a:fld>
            <a:endParaRPr lang="es-E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4950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B44C2-7AFF-49AE-AE33-D4757D8D4BF5}" type="slidenum">
              <a:rPr lang="es-ES" smtClean="0">
                <a:latin typeface="Arial" pitchFamily="34" charset="0"/>
              </a:rPr>
              <a:pPr>
                <a:defRPr/>
              </a:pPr>
              <a:t>69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556C20-8A28-43E4-BBC5-DBF4C2A155EA}" type="slidenum">
              <a:rPr lang="es-ES" smtClean="0">
                <a:latin typeface="Arial" pitchFamily="34" charset="0"/>
              </a:rPr>
              <a:pPr>
                <a:defRPr/>
              </a:pPr>
              <a:t>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5053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35644-73B2-4D8B-B82E-EAFED55591B2}" type="slidenum">
              <a:rPr lang="es-ES" smtClean="0">
                <a:latin typeface="Arial" pitchFamily="34" charset="0"/>
              </a:rPr>
              <a:pPr>
                <a:defRPr/>
              </a:pPr>
              <a:t>70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5155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B8D05-F158-43E3-9223-33CEE59DBBDB}" type="slidenum">
              <a:rPr lang="es-ES" smtClean="0">
                <a:latin typeface="Arial" pitchFamily="34" charset="0"/>
              </a:rPr>
              <a:pPr>
                <a:defRPr/>
              </a:pPr>
              <a:t>71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5258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5A62F-C1BB-4E73-BC15-D614BBF2500B}" type="slidenum">
              <a:rPr lang="es-ES" smtClean="0">
                <a:latin typeface="Arial" pitchFamily="34" charset="0"/>
              </a:rPr>
              <a:pPr>
                <a:defRPr/>
              </a:pPr>
              <a:t>72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5360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6FD33E-CC8C-4129-BD5C-74C2CEB865D2}" type="slidenum">
              <a:rPr lang="es-ES" smtClean="0">
                <a:latin typeface="Arial" pitchFamily="34" charset="0"/>
              </a:rPr>
              <a:pPr>
                <a:defRPr/>
              </a:pPr>
              <a:t>73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546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D0595-B439-48FE-8981-9B1789AF8792}" type="slidenum">
              <a:rPr lang="es-ES" smtClean="0">
                <a:latin typeface="Arial" pitchFamily="34" charset="0"/>
              </a:rPr>
              <a:pPr>
                <a:defRPr/>
              </a:pPr>
              <a:t>74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5565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95094-CC8A-4FE5-94B5-B6CF3E3BBA76}" type="slidenum">
              <a:rPr lang="es-ES" smtClean="0">
                <a:latin typeface="Arial" pitchFamily="34" charset="0"/>
              </a:rPr>
              <a:pPr>
                <a:defRPr/>
              </a:pPr>
              <a:t>75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5667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9A6FD-EEE7-431F-9C78-2ADEA6314670}" type="slidenum">
              <a:rPr lang="es-ES" smtClean="0">
                <a:latin typeface="Arial" pitchFamily="34" charset="0"/>
              </a:rPr>
              <a:pPr>
                <a:defRPr/>
              </a:pPr>
              <a:t>76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5770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EC5B7F-7552-4765-92FA-CC4E33D5300D}" type="slidenum">
              <a:rPr lang="es-ES" smtClean="0">
                <a:latin typeface="Arial" pitchFamily="34" charset="0"/>
              </a:rPr>
              <a:pPr>
                <a:defRPr/>
              </a:pPr>
              <a:t>77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F4564-E8AE-4A8F-A0A9-0B8BFC1941AD}" type="slidenum">
              <a:rPr lang="es-ES" smtClean="0"/>
              <a:pPr>
                <a:defRPr/>
              </a:pPr>
              <a:t>78</a:t>
            </a:fld>
            <a:endParaRPr lang="es-E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58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BCD569-AD0C-4E98-A1C1-C7E026E86BB8}" type="slidenum">
              <a:rPr lang="es-ES" smtClean="0">
                <a:latin typeface="Arial" pitchFamily="34" charset="0"/>
              </a:rPr>
              <a:pPr>
                <a:defRPr/>
              </a:pPr>
              <a:t>79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0547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C9A08C-E19C-4AA5-9F42-C8BFD2FA26AC}" type="slidenum">
              <a:rPr lang="es-ES" smtClean="0">
                <a:latin typeface="Arial" pitchFamily="34" charset="0"/>
              </a:rPr>
              <a:pPr>
                <a:defRPr/>
              </a:pPr>
              <a:t>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597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6E3A79-DFEA-439F-AB34-00153B40DFA8}" type="slidenum">
              <a:rPr lang="es-ES" smtClean="0">
                <a:latin typeface="Arial" pitchFamily="34" charset="0"/>
              </a:rPr>
              <a:pPr>
                <a:defRPr/>
              </a:pPr>
              <a:t>80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077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8D2230-EE65-4058-AB53-6C959FFBA16A}" type="slidenum">
              <a:rPr lang="es-ES" smtClean="0">
                <a:latin typeface="Arial" pitchFamily="34" charset="0"/>
              </a:rPr>
              <a:pPr>
                <a:defRPr/>
              </a:pPr>
              <a:t>81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179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488ED-2D16-437A-8B44-2A0B9C70BCCF}" type="slidenum">
              <a:rPr lang="es-ES" smtClean="0">
                <a:latin typeface="Arial" pitchFamily="34" charset="0"/>
              </a:rPr>
              <a:pPr>
                <a:defRPr/>
              </a:pPr>
              <a:t>82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179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7D30A-0C87-406B-AC22-F30071B4EE00}" type="slidenum">
              <a:rPr lang="es-ES" smtClean="0">
                <a:latin typeface="Arial" pitchFamily="34" charset="0"/>
              </a:rPr>
              <a:pPr>
                <a:defRPr/>
              </a:pPr>
              <a:t>83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179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E48B1F-6208-446F-99FD-488051904BCA}" type="slidenum">
              <a:rPr lang="es-ES" smtClean="0">
                <a:latin typeface="Arial" pitchFamily="34" charset="0"/>
              </a:rPr>
              <a:pPr>
                <a:defRPr/>
              </a:pPr>
              <a:t>84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179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A77855-40B9-4766-BC66-4A6CAF16A68A}" type="slidenum">
              <a:rPr lang="es-ES" smtClean="0">
                <a:latin typeface="Arial" pitchFamily="34" charset="0"/>
              </a:rPr>
              <a:pPr>
                <a:defRPr/>
              </a:pPr>
              <a:t>85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282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42A7BE-B0C7-495B-AF4E-25A6419F6E67}" type="slidenum">
              <a:rPr lang="es-ES" smtClean="0">
                <a:latin typeface="Arial" pitchFamily="34" charset="0"/>
              </a:rPr>
              <a:pPr>
                <a:defRPr/>
              </a:pPr>
              <a:t>86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282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D08341-E1CA-4BBE-8508-853ECA3F23CA}" type="slidenum">
              <a:rPr lang="es-ES" smtClean="0">
                <a:latin typeface="Arial" pitchFamily="34" charset="0"/>
              </a:rPr>
              <a:pPr>
                <a:defRPr/>
              </a:pPr>
              <a:t>87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282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7F91C2-1AA9-4123-BB36-FB8EAF637ABC}" type="slidenum">
              <a:rPr lang="es-ES" smtClean="0">
                <a:latin typeface="Arial" pitchFamily="34" charset="0"/>
              </a:rPr>
              <a:pPr>
                <a:defRPr/>
              </a:pPr>
              <a:t>88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282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EBC01-24F7-4AD9-8584-8C9DC27B0FF4}" type="slidenum">
              <a:rPr lang="es-ES" smtClean="0">
                <a:latin typeface="Arial" pitchFamily="34" charset="0"/>
              </a:rPr>
              <a:pPr>
                <a:defRPr/>
              </a:pPr>
              <a:t>89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EF84FF-B73C-46D7-8632-7D5585843D49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384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698F1-0CA5-4B6D-B283-75182D05F40F}" type="slidenum">
              <a:rPr lang="es-ES" smtClean="0">
                <a:latin typeface="Arial" pitchFamily="34" charset="0"/>
              </a:rPr>
              <a:pPr>
                <a:defRPr/>
              </a:pPr>
              <a:t>90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486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5D9C3-8BC8-4643-BE71-9FB68D6A3A4A}" type="slidenum">
              <a:rPr lang="es-ES" smtClean="0">
                <a:latin typeface="Arial" pitchFamily="34" charset="0"/>
              </a:rPr>
              <a:pPr>
                <a:defRPr/>
              </a:pPr>
              <a:t>91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589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9713B-DE12-4492-BFB2-CC7BD0071B3F}" type="slidenum">
              <a:rPr lang="es-ES" smtClean="0">
                <a:latin typeface="Arial" pitchFamily="34" charset="0"/>
              </a:rPr>
              <a:pPr>
                <a:defRPr/>
              </a:pPr>
              <a:t>92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691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18C3A1-9C6E-491C-BE19-C94D1BC6FB0A}" type="slidenum">
              <a:rPr lang="es-ES" smtClean="0">
                <a:latin typeface="Arial" pitchFamily="34" charset="0"/>
              </a:rPr>
              <a:pPr>
                <a:defRPr/>
              </a:pPr>
              <a:t>93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794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76671B-6EDE-439B-A669-93AA95BC4B35}" type="slidenum">
              <a:rPr lang="es-ES" smtClean="0">
                <a:latin typeface="Arial" pitchFamily="34" charset="0"/>
              </a:rPr>
              <a:pPr>
                <a:defRPr/>
              </a:pPr>
              <a:t>94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896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727137-759D-40E6-AAA0-FE3EC0DC1057}" type="slidenum">
              <a:rPr lang="es-ES" smtClean="0">
                <a:latin typeface="Arial" pitchFamily="34" charset="0"/>
              </a:rPr>
              <a:pPr>
                <a:defRPr/>
              </a:pPr>
              <a:t>95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6998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EF1F8C-6819-4A2F-9A68-FF084ADEB9AD}" type="slidenum">
              <a:rPr lang="es-ES" smtClean="0">
                <a:latin typeface="Arial" pitchFamily="34" charset="0"/>
              </a:rPr>
              <a:pPr>
                <a:defRPr/>
              </a:pPr>
              <a:t>96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7101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B4DDE-4347-4464-8B4D-4A3B0803605E}" type="slidenum">
              <a:rPr lang="es-ES" smtClean="0">
                <a:latin typeface="Arial" pitchFamily="34" charset="0"/>
              </a:rPr>
              <a:pPr>
                <a:defRPr/>
              </a:pPr>
              <a:t>97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7203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72CDB7-0284-412E-97DF-480B960D0C7A}" type="slidenum">
              <a:rPr lang="es-ES" smtClean="0">
                <a:latin typeface="Arial" pitchFamily="34" charset="0"/>
              </a:rPr>
              <a:pPr>
                <a:defRPr/>
              </a:pPr>
              <a:t>98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17306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C37E66-A648-4357-B5EA-7F17CE112AC6}" type="slidenum">
              <a:rPr lang="es-ES" smtClean="0">
                <a:latin typeface="Arial" pitchFamily="34" charset="0"/>
              </a:rPr>
              <a:pPr>
                <a:defRPr/>
              </a:pPr>
              <a:t>99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7E53-E94F-4806-ABDE-321DD6C0C85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89B8-D560-4678-A527-018ADDDE1B8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1806-C4D3-4C11-BF63-79206FD5BA6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76FE8-C518-4222-A6E7-3B5BE05FBAE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6E14-48A4-44B6-952C-04050BED177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03D8-D20A-4287-9741-A3EE46AF0B2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1FDBA-3B7F-4BDE-8CA3-4A614AE7376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66390-1338-4BAB-94A5-F8F014C7F9A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A1D8-289B-4E4D-8195-9C03D1ECE14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2E23-499F-49A8-9664-2BBDF96BF2A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04274-351B-4BE9-819F-9799724330A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053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468944-243F-403A-9E11-FC12217F74A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0" r:id="rId4"/>
    <p:sldLayoutId id="2147483856" r:id="rId5"/>
    <p:sldLayoutId id="2147483851" r:id="rId6"/>
    <p:sldLayoutId id="2147483857" r:id="rId7"/>
    <p:sldLayoutId id="2147483858" r:id="rId8"/>
    <p:sldLayoutId id="2147483859" r:id="rId9"/>
    <p:sldLayoutId id="2147483852" r:id="rId10"/>
    <p:sldLayoutId id="21474838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76400"/>
            <a:ext cx="7921625" cy="1466850"/>
          </a:xfrm>
          <a:solidFill>
            <a:schemeClr val="bg1"/>
          </a:solidFill>
          <a:ln w="50800">
            <a:solidFill>
              <a:srgbClr val="00B05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Medium ITC" pitchFamily="34" charset="0"/>
              </a:rPr>
              <a:t>PERCEPCIÓN  AMBIENTAL.</a:t>
            </a:r>
            <a:b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Medium ITC" pitchFamily="34" charset="0"/>
              </a:rPr>
            </a:br>
            <a: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Medium ITC" pitchFamily="34" charset="0"/>
              </a:rPr>
              <a:t>LA ENCUESTA</a:t>
            </a:r>
            <a:endParaRPr lang="es-ES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Medium ITC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01600" y="5876925"/>
            <a:ext cx="3667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latin typeface="Calibri" pitchFamily="34" charset="0"/>
              </a:rPr>
              <a:t>VANESSA PRIETO ORENGO</a:t>
            </a:r>
          </a:p>
          <a:p>
            <a:r>
              <a:rPr lang="es-ES" sz="1600" b="1">
                <a:latin typeface="Calibri" pitchFamily="34" charset="0"/>
              </a:rPr>
              <a:t>Técnica de Parajes Naturales Municipales</a:t>
            </a:r>
          </a:p>
          <a:p>
            <a:r>
              <a:rPr lang="es-ES" sz="1600" b="1">
                <a:latin typeface="Calibri" pitchFamily="34" charset="0"/>
              </a:rPr>
              <a:t>vanessa.prieto@vaersa.org</a:t>
            </a:r>
          </a:p>
          <a:p>
            <a:endParaRPr lang="es-ES" b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375025" y="3286125"/>
            <a:ext cx="239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0066"/>
                </a:solidFill>
              </a:rPr>
              <a:t>7 DE MAYO DE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4000504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9047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2. Importancia de la participación ciudadana</a:t>
            </a:r>
            <a:endParaRPr lang="es-ES" dirty="0"/>
          </a:p>
        </p:txBody>
      </p:sp>
      <p:sp>
        <p:nvSpPr>
          <p:cNvPr id="20484" name="2 Marcador de contenido"/>
          <p:cNvSpPr>
            <a:spLocks noGrp="1"/>
          </p:cNvSpPr>
          <p:nvPr>
            <p:ph idx="1"/>
          </p:nvPr>
        </p:nvSpPr>
        <p:spPr>
          <a:xfrm>
            <a:off x="457200" y="1928813"/>
            <a:ext cx="8186738" cy="1571625"/>
          </a:xfrm>
          <a:solidFill>
            <a:schemeClr val="bg2"/>
          </a:solidFill>
          <a:ln w="44450">
            <a:solidFill>
              <a:schemeClr val="accent1"/>
            </a:solidFill>
          </a:ln>
        </p:spPr>
        <p:txBody>
          <a:bodyPr anchor="ctr"/>
          <a:lstStyle/>
          <a:p>
            <a:pPr marL="142875" algn="ctr">
              <a:buFont typeface="Wingdings 2" pitchFamily="18" charset="2"/>
              <a:buNone/>
            </a:pPr>
            <a:r>
              <a:rPr lang="es-ES" smtClean="0"/>
              <a:t>	</a:t>
            </a:r>
            <a:r>
              <a:rPr lang="es-ES" sz="2800" smtClean="0"/>
              <a:t>La participación es el proceso mediante el cual los individuos toman decisiones sobre las instituciones, los programas y los ambientes que les afectan.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42338" name="Gráfico 9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1368425"/>
            <a:ext cx="7380287" cy="485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38" y="2000250"/>
            <a:ext cx="7358062" cy="3324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r>
              <a:rPr lang="es-ES" dirty="0"/>
              <a:t> </a:t>
            </a:r>
            <a:r>
              <a:rPr lang="es-ES" sz="2400" dirty="0"/>
              <a:t>La mayoría de los encuestados conoce la figura de Paraje Natural Municipal.</a:t>
            </a:r>
          </a:p>
          <a:p>
            <a:pPr algn="just">
              <a:buFontTx/>
              <a:buChar char="-"/>
              <a:defRPr/>
            </a:pPr>
            <a:endParaRPr lang="es-ES" sz="2400" dirty="0"/>
          </a:p>
          <a:p>
            <a:pPr algn="just">
              <a:buFontTx/>
              <a:buChar char="-"/>
              <a:defRPr/>
            </a:pPr>
            <a:r>
              <a:rPr lang="es-ES" sz="2400" dirty="0"/>
              <a:t> Reconocimiento patrimonio natural y cultural, en menor medida atractivo del turismo rural.</a:t>
            </a:r>
          </a:p>
          <a:p>
            <a:pPr algn="just">
              <a:buFontTx/>
              <a:buChar char="-"/>
              <a:defRPr/>
            </a:pPr>
            <a:endParaRPr lang="es-ES" sz="2400" dirty="0"/>
          </a:p>
          <a:p>
            <a:pPr algn="just">
              <a:buFontTx/>
              <a:buChar char="-"/>
              <a:defRPr/>
            </a:pPr>
            <a:r>
              <a:rPr lang="es-ES" sz="2400" dirty="0"/>
              <a:t> El Paraje Natural Municipal “Umbría la Plana” es el más frecuentado por la población.</a:t>
            </a:r>
          </a:p>
          <a:p>
            <a:pPr>
              <a:buFontTx/>
              <a:buChar char="-"/>
              <a:defRPr/>
            </a:pPr>
            <a:endParaRPr lang="es-ES" dirty="0"/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38" y="1214438"/>
            <a:ext cx="2286000" cy="50006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38" y="2000250"/>
            <a:ext cx="7358062" cy="443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" dirty="0"/>
              <a:t> </a:t>
            </a:r>
            <a:r>
              <a:rPr lang="es-ES" sz="2400" dirty="0"/>
              <a:t>La actividades más destacadas: disfrute de la naturaleza, realización de senderismo, búsqueda de “</a:t>
            </a:r>
            <a:r>
              <a:rPr lang="es-ES" sz="2400" dirty="0" err="1"/>
              <a:t>pebrazos</a:t>
            </a:r>
            <a:r>
              <a:rPr lang="es-ES" sz="2400" dirty="0"/>
              <a:t>”.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s-ES" sz="24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400" dirty="0"/>
              <a:t> Preferencia de realización de acciones de mejora sobre la flora y fauna, siendo los valores más apreciados por los encuestados.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s-ES" sz="2400" dirty="0"/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400" dirty="0"/>
              <a:t>La mayoría de los encuestados piensa que la declaración de PNM contribuye a la mejor conservación de los espacios</a:t>
            </a:r>
          </a:p>
          <a:p>
            <a:pPr algn="just">
              <a:buFontTx/>
              <a:buChar char="-"/>
              <a:defRPr/>
            </a:pPr>
            <a:endParaRPr lang="es-ES" sz="2400" dirty="0"/>
          </a:p>
          <a:p>
            <a:pPr algn="just">
              <a:buFontTx/>
              <a:buChar char="-"/>
              <a:defRPr/>
            </a:pPr>
            <a:endParaRPr lang="es-ES" dirty="0"/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38" y="1214438"/>
            <a:ext cx="2357437" cy="50006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3357563" y="1643063"/>
            <a:ext cx="2714625" cy="50006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PLAN DE ACCIÓN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1571604" y="2143116"/>
          <a:ext cx="609600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38" y="2000250"/>
            <a:ext cx="735806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endParaRPr lang="es-ES" sz="2400" dirty="0">
              <a:latin typeface="+mn-lt"/>
              <a:cs typeface="+mn-cs"/>
            </a:endParaRPr>
          </a:p>
          <a:p>
            <a:pPr algn="just">
              <a:buFontTx/>
              <a:buChar char="-"/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38" y="1214438"/>
            <a:ext cx="2071687" cy="50006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PROGRAMAS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214438" y="2000250"/>
            <a:ext cx="7358062" cy="2954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just">
              <a:buFontTx/>
              <a:buAutoNum type="arabicPeriod"/>
              <a:defRPr/>
            </a:pPr>
            <a:r>
              <a:rPr lang="es-ES" sz="2400" dirty="0"/>
              <a:t>Programa de coordinación </a:t>
            </a:r>
          </a:p>
          <a:p>
            <a:pPr marL="457200" indent="-457200" algn="just">
              <a:buFontTx/>
              <a:buAutoNum type="arabicPeriod"/>
              <a:defRPr/>
            </a:pPr>
            <a:endParaRPr lang="es-ES" sz="2400" dirty="0"/>
          </a:p>
          <a:p>
            <a:pPr marL="457200" indent="-457200" algn="just">
              <a:buFontTx/>
              <a:buAutoNum type="arabicPeriod"/>
              <a:defRPr/>
            </a:pPr>
            <a:r>
              <a:rPr lang="es-ES" sz="2400" dirty="0"/>
              <a:t>Programa adecuación normativa</a:t>
            </a:r>
          </a:p>
          <a:p>
            <a:pPr marL="457200" indent="-457200" algn="just">
              <a:buFontTx/>
              <a:buAutoNum type="arabicPeriod"/>
              <a:defRPr/>
            </a:pPr>
            <a:endParaRPr lang="es-ES" sz="2400" dirty="0"/>
          </a:p>
          <a:p>
            <a:pPr marL="457200" indent="-457200" algn="just">
              <a:buFontTx/>
              <a:buAutoNum type="arabicPeriod"/>
              <a:defRPr/>
            </a:pPr>
            <a:r>
              <a:rPr lang="es-ES" sz="2400" dirty="0"/>
              <a:t>Programa en materia de conservación de flora</a:t>
            </a:r>
          </a:p>
          <a:p>
            <a:pPr marL="457200" indent="-457200" algn="just">
              <a:buFontTx/>
              <a:buAutoNum type="arabicPeriod"/>
              <a:defRPr/>
            </a:pPr>
            <a:endParaRPr lang="es-ES" sz="2400" dirty="0"/>
          </a:p>
          <a:p>
            <a:pPr marL="457200" indent="-457200" algn="just">
              <a:buFontTx/>
              <a:buAutoNum type="arabicPeriod"/>
              <a:defRPr/>
            </a:pPr>
            <a:r>
              <a:rPr lang="es-ES" sz="2400" dirty="0"/>
              <a:t>Programa en materia de conservación de fauna</a:t>
            </a:r>
          </a:p>
          <a:p>
            <a:pPr algn="just">
              <a:buFontTx/>
              <a:buChar char="-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38" y="2000250"/>
            <a:ext cx="735806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endParaRPr lang="es-ES" sz="2400" dirty="0">
              <a:latin typeface="+mn-lt"/>
              <a:cs typeface="+mn-cs"/>
            </a:endParaRPr>
          </a:p>
          <a:p>
            <a:pPr algn="just">
              <a:buFontTx/>
              <a:buChar char="-"/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38" y="1214438"/>
            <a:ext cx="2071687" cy="50006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PROGRAMAS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214438" y="2000250"/>
            <a:ext cx="7358062" cy="3324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es-ES" sz="2400" dirty="0"/>
              <a:t>5. Programa en materia de conservación del paisaje y los recursos culturales</a:t>
            </a:r>
          </a:p>
          <a:p>
            <a:pPr marL="457200" indent="-457200" algn="just">
              <a:buFontTx/>
              <a:buAutoNum type="arabicPeriod"/>
              <a:defRPr/>
            </a:pPr>
            <a:endParaRPr lang="es-ES" sz="2400" dirty="0"/>
          </a:p>
          <a:p>
            <a:pPr marL="457200" indent="-457200" algn="just">
              <a:defRPr/>
            </a:pPr>
            <a:r>
              <a:rPr lang="es-ES" sz="2400" dirty="0"/>
              <a:t>6.  Programa de adquisición de parcelas privadas</a:t>
            </a:r>
          </a:p>
          <a:p>
            <a:pPr marL="457200" indent="-457200" algn="just">
              <a:buFontTx/>
              <a:buAutoNum type="arabicPeriod"/>
              <a:defRPr/>
            </a:pPr>
            <a:endParaRPr lang="es-ES" sz="2400" dirty="0"/>
          </a:p>
          <a:p>
            <a:pPr marL="457200" indent="-457200" algn="just">
              <a:defRPr/>
            </a:pPr>
            <a:r>
              <a:rPr lang="es-ES" sz="2400" dirty="0"/>
              <a:t>7.  Programa en materia de uso público y visitas</a:t>
            </a:r>
          </a:p>
          <a:p>
            <a:pPr marL="457200" indent="-457200" algn="just">
              <a:buFontTx/>
              <a:buAutoNum type="arabicPeriod"/>
              <a:defRPr/>
            </a:pPr>
            <a:endParaRPr lang="es-ES" sz="2400" dirty="0"/>
          </a:p>
          <a:p>
            <a:pPr marL="457200" indent="-457200" algn="just">
              <a:defRPr/>
            </a:pPr>
            <a:r>
              <a:rPr lang="es-ES" sz="2400" dirty="0"/>
              <a:t>8.  Programa en materia de seguimiento</a:t>
            </a:r>
          </a:p>
          <a:p>
            <a:pPr algn="just">
              <a:buFontTx/>
              <a:buChar char="-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928813" y="1214438"/>
          <a:ext cx="5857875" cy="5357812"/>
        </p:xfrm>
        <a:graphic>
          <a:graphicData uri="http://schemas.openxmlformats.org/presentationml/2006/ole">
            <p:oleObj spid="_x0000_s1026" name="Imagen de mapa de bits" r:id="rId4" imgW="4933333" imgH="587774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38" y="2000250"/>
            <a:ext cx="735806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endParaRPr lang="es-ES" sz="2400" dirty="0">
              <a:latin typeface="+mn-lt"/>
              <a:cs typeface="+mn-cs"/>
            </a:endParaRPr>
          </a:p>
          <a:p>
            <a:pPr algn="just">
              <a:buFontTx/>
              <a:buChar char="-"/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grpSp>
        <p:nvGrpSpPr>
          <p:cNvPr id="118788" name="5 Grupo"/>
          <p:cNvGrpSpPr>
            <a:grpSpLocks/>
          </p:cNvGrpSpPr>
          <p:nvPr/>
        </p:nvGrpSpPr>
        <p:grpSpPr bwMode="auto">
          <a:xfrm>
            <a:off x="864000" y="1214438"/>
            <a:ext cx="7740000" cy="4940300"/>
            <a:chOff x="864000" y="1214438"/>
            <a:chExt cx="7740000" cy="4940300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1214438" y="1214438"/>
              <a:ext cx="5000625" cy="500062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400" dirty="0"/>
                <a:t>ANÁLISIS DE IMPORTANCIA (Acciones)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64000" y="2000250"/>
              <a:ext cx="7740000" cy="41544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8000"/>
              </a:solidFill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s-ES" sz="2000" b="1" i="1" dirty="0">
                  <a:latin typeface="+mn-lt"/>
                  <a:cs typeface="+mn-cs"/>
                </a:rPr>
                <a:t>Criterios</a:t>
              </a:r>
            </a:p>
            <a:p>
              <a:pPr marL="457200" indent="-457200" algn="just">
                <a:defRPr/>
              </a:pPr>
              <a:r>
                <a:rPr lang="es-ES" sz="2000" u="sng" dirty="0">
                  <a:latin typeface="+mn-lt"/>
                  <a:cs typeface="+mn-cs"/>
                </a:rPr>
                <a:t>1. Repercusión:</a:t>
              </a:r>
              <a:r>
                <a:rPr lang="es-ES" sz="2000" dirty="0">
                  <a:latin typeface="+mn-lt"/>
                  <a:cs typeface="+mn-cs"/>
                </a:rPr>
                <a:t> ambos parajes (10)</a:t>
              </a:r>
            </a:p>
            <a:p>
              <a:pPr marL="457200" indent="-457200" algn="just">
                <a:defRPr/>
              </a:pPr>
              <a:r>
                <a:rPr lang="es-ES" sz="2000" dirty="0">
                  <a:latin typeface="+mn-lt"/>
                  <a:cs typeface="+mn-cs"/>
                </a:rPr>
                <a:t>                              en un paraje (1)</a:t>
              </a:r>
            </a:p>
            <a:p>
              <a:pPr marL="457200" indent="-457200" algn="just">
                <a:buFontTx/>
                <a:buAutoNum type="arabicPeriod"/>
                <a:defRPr/>
              </a:pPr>
              <a:endParaRPr lang="es-ES" sz="2000" dirty="0">
                <a:latin typeface="+mn-lt"/>
                <a:cs typeface="+mn-cs"/>
              </a:endParaRPr>
            </a:p>
            <a:p>
              <a:pPr marL="457200" indent="-457200" algn="just">
                <a:defRPr/>
              </a:pPr>
              <a:r>
                <a:rPr lang="es-ES" sz="2000" u="sng" dirty="0">
                  <a:latin typeface="+mn-lt"/>
                  <a:cs typeface="+mn-cs"/>
                </a:rPr>
                <a:t>2. Prioridad</a:t>
              </a:r>
              <a:r>
                <a:rPr lang="es-ES" sz="2000" dirty="0">
                  <a:latin typeface="+mn-lt"/>
                  <a:cs typeface="+mn-cs"/>
                </a:rPr>
                <a:t>:   urgentes (30) </a:t>
              </a:r>
            </a:p>
            <a:p>
              <a:pPr marL="457200" indent="-457200" algn="just">
                <a:defRPr/>
              </a:pPr>
              <a:r>
                <a:rPr lang="es-ES" sz="2000" dirty="0">
                  <a:latin typeface="+mn-lt"/>
                  <a:cs typeface="+mn-cs"/>
                </a:rPr>
                <a:t>                         necesarias (10) </a:t>
              </a:r>
            </a:p>
            <a:p>
              <a:pPr marL="457200" indent="-457200" algn="just">
                <a:defRPr/>
              </a:pPr>
              <a:r>
                <a:rPr lang="es-ES" sz="2000" dirty="0">
                  <a:latin typeface="+mn-lt"/>
                  <a:cs typeface="+mn-cs"/>
                </a:rPr>
                <a:t>                         convenientes (5)</a:t>
              </a:r>
            </a:p>
            <a:p>
              <a:pPr marL="457200" indent="-457200" algn="just">
                <a:buFontTx/>
                <a:buAutoNum type="arabicPeriod"/>
                <a:defRPr/>
              </a:pPr>
              <a:endParaRPr lang="es-ES" sz="2000" dirty="0">
                <a:latin typeface="+mn-lt"/>
                <a:cs typeface="+mn-cs"/>
              </a:endParaRPr>
            </a:p>
            <a:p>
              <a:pPr marL="457200" indent="-457200" algn="just">
                <a:defRPr/>
              </a:pPr>
              <a:r>
                <a:rPr lang="es-ES" sz="2000" u="sng" dirty="0">
                  <a:latin typeface="+mn-lt"/>
                  <a:cs typeface="+mn-cs"/>
                </a:rPr>
                <a:t>3. Posibilidad ejecución:</a:t>
              </a:r>
              <a:r>
                <a:rPr lang="es-ES" sz="2000" dirty="0">
                  <a:latin typeface="+mn-lt"/>
                  <a:cs typeface="+mn-cs"/>
                </a:rPr>
                <a:t>  líneas de ayudas específicas (3) </a:t>
              </a:r>
            </a:p>
            <a:p>
              <a:pPr marL="457200" indent="-457200" algn="just">
                <a:defRPr/>
              </a:pPr>
              <a:r>
                <a:rPr lang="es-ES" sz="2000" dirty="0">
                  <a:latin typeface="+mn-lt"/>
                  <a:cs typeface="+mn-cs"/>
                </a:rPr>
                <a:t>                                             líneas de ayudas y servicios municipales (5) </a:t>
              </a:r>
            </a:p>
            <a:p>
              <a:pPr marL="457200" indent="-457200" algn="just">
                <a:defRPr/>
              </a:pPr>
              <a:r>
                <a:rPr lang="es-ES" sz="2000" dirty="0">
                  <a:latin typeface="+mn-lt"/>
                  <a:cs typeface="+mn-cs"/>
                </a:rPr>
                <a:t>                                             líneas de ayudas y Escuela Taller (10)</a:t>
              </a:r>
            </a:p>
            <a:p>
              <a:pPr marL="457200" indent="-457200" algn="just">
                <a:buFontTx/>
                <a:buAutoNum type="arabicPeriod"/>
                <a:defRPr/>
              </a:pPr>
              <a:endParaRPr lang="es-ES" sz="2000" dirty="0">
                <a:latin typeface="+mn-lt"/>
                <a:cs typeface="+mn-cs"/>
              </a:endParaRPr>
            </a:p>
            <a:p>
              <a:pPr algn="just">
                <a:defRPr/>
              </a:pPr>
              <a:endParaRPr lang="es-ES" sz="2400" b="1" i="1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38" y="2000250"/>
            <a:ext cx="735806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endParaRPr lang="es-ES" sz="2400" dirty="0">
              <a:latin typeface="+mn-lt"/>
              <a:cs typeface="+mn-cs"/>
            </a:endParaRPr>
          </a:p>
          <a:p>
            <a:pPr algn="just">
              <a:buFontTx/>
              <a:buChar char="-"/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38" y="1214438"/>
            <a:ext cx="5000625" cy="50006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ANÁLISIS DE IMPORTANCIA (Acciones)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64000" y="2000250"/>
            <a:ext cx="7740000" cy="2924175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000" b="1" i="1" dirty="0">
                <a:latin typeface="+mn-lt"/>
                <a:cs typeface="+mn-cs"/>
              </a:rPr>
              <a:t>Criterios</a:t>
            </a:r>
          </a:p>
          <a:p>
            <a:pPr marL="457200" indent="-457200" algn="just">
              <a:defRPr/>
            </a:pPr>
            <a:r>
              <a:rPr lang="es-ES" sz="2000" u="sng" dirty="0">
                <a:latin typeface="+mn-lt"/>
                <a:cs typeface="+mn-cs"/>
              </a:rPr>
              <a:t>4. Sinergia con otras acciones o programas: </a:t>
            </a:r>
            <a:r>
              <a:rPr lang="es-ES" sz="2000" dirty="0">
                <a:latin typeface="+mn-lt"/>
                <a:cs typeface="+mn-cs"/>
              </a:rPr>
              <a:t>sin sinergias (1)</a:t>
            </a:r>
          </a:p>
          <a:p>
            <a:pPr marL="457200" indent="-457200" algn="just">
              <a:defRPr/>
            </a:pPr>
            <a:r>
              <a:rPr lang="es-ES" sz="2000" dirty="0">
                <a:latin typeface="+mn-lt"/>
                <a:cs typeface="+mn-cs"/>
              </a:rPr>
              <a:t>                                                                               entre 1-3 sinergias (5)</a:t>
            </a:r>
          </a:p>
          <a:p>
            <a:pPr marL="457200" indent="-457200" algn="just">
              <a:defRPr/>
            </a:pPr>
            <a:r>
              <a:rPr lang="es-ES" sz="2000" dirty="0">
                <a:latin typeface="+mn-lt"/>
                <a:cs typeface="+mn-cs"/>
              </a:rPr>
              <a:t>                                                                               más 3 sinergias (10)</a:t>
            </a:r>
          </a:p>
          <a:p>
            <a:pPr marL="457200" indent="-457200" algn="just">
              <a:defRPr/>
            </a:pPr>
            <a:endParaRPr lang="es-ES" sz="2000" dirty="0">
              <a:latin typeface="+mn-lt"/>
              <a:cs typeface="+mn-cs"/>
            </a:endParaRPr>
          </a:p>
          <a:p>
            <a:pPr marL="457200" indent="-457200" algn="just">
              <a:defRPr/>
            </a:pPr>
            <a:r>
              <a:rPr lang="es-ES" sz="2000" u="sng" dirty="0">
                <a:latin typeface="+mn-lt"/>
                <a:cs typeface="+mn-cs"/>
              </a:rPr>
              <a:t>5. Opinión social: </a:t>
            </a:r>
            <a:r>
              <a:rPr lang="es-ES" sz="2000" dirty="0">
                <a:latin typeface="+mn-lt"/>
                <a:cs typeface="+mn-cs"/>
              </a:rPr>
              <a:t>Programas sin interés social (10)</a:t>
            </a:r>
          </a:p>
          <a:p>
            <a:pPr marL="457200" indent="-457200" algn="just">
              <a:defRPr/>
            </a:pPr>
            <a:r>
              <a:rPr lang="es-ES" sz="2000" dirty="0">
                <a:latin typeface="+mn-lt"/>
                <a:cs typeface="+mn-cs"/>
              </a:rPr>
              <a:t>                                Programas con interés social bajo o intermedio (15)</a:t>
            </a:r>
          </a:p>
          <a:p>
            <a:pPr marL="457200" indent="-457200" algn="just">
              <a:defRPr/>
            </a:pPr>
            <a:r>
              <a:rPr lang="es-ES" sz="2000" dirty="0">
                <a:latin typeface="+mn-lt"/>
                <a:cs typeface="+mn-cs"/>
              </a:rPr>
              <a:t>                                Programas con interés social alto (20)</a:t>
            </a:r>
          </a:p>
          <a:p>
            <a:pPr marL="457200" indent="-457200" algn="just">
              <a:defRPr/>
            </a:pPr>
            <a:endParaRPr lang="es-ES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38" y="2000250"/>
            <a:ext cx="735806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endParaRPr lang="es-ES" sz="2400" dirty="0">
              <a:latin typeface="+mn-lt"/>
              <a:cs typeface="+mn-cs"/>
            </a:endParaRPr>
          </a:p>
          <a:p>
            <a:pPr algn="just">
              <a:buFontTx/>
              <a:buChar char="-"/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38" y="1214438"/>
            <a:ext cx="5000625" cy="50006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ANÁLISIS DE IMPORTANCIA (Acciones)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64000" y="2000250"/>
            <a:ext cx="7740000" cy="4462463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000" b="1" i="1" dirty="0">
                <a:latin typeface="+mn-lt"/>
                <a:cs typeface="+mn-cs"/>
              </a:rPr>
              <a:t>ENCUESTA (Opinión social)</a:t>
            </a:r>
          </a:p>
          <a:p>
            <a:pPr algn="just">
              <a:defRPr/>
            </a:pPr>
            <a:endParaRPr lang="es-ES" sz="2000" b="1" i="1" dirty="0">
              <a:latin typeface="+mn-lt"/>
              <a:cs typeface="+mn-cs"/>
            </a:endParaRPr>
          </a:p>
          <a:p>
            <a:pPr algn="just">
              <a:buFontTx/>
              <a:buChar char="-"/>
              <a:defRPr/>
            </a:pPr>
            <a:r>
              <a:rPr lang="es-ES" sz="2000" dirty="0">
                <a:latin typeface="+mn-lt"/>
                <a:cs typeface="+mn-cs"/>
              </a:rPr>
              <a:t>Importancia que otorgan los encuestados a los valores de estos espacios.</a:t>
            </a:r>
          </a:p>
          <a:p>
            <a:pPr algn="just">
              <a:defRPr/>
            </a:pPr>
            <a:endParaRPr lang="es-ES" sz="2000" dirty="0">
              <a:latin typeface="+mn-lt"/>
              <a:cs typeface="+mn-cs"/>
            </a:endParaRPr>
          </a:p>
          <a:p>
            <a:pPr marL="0" lvl="1" algn="just">
              <a:buFontTx/>
              <a:buChar char="-"/>
              <a:defRPr/>
            </a:pPr>
            <a:r>
              <a:rPr lang="es-ES" sz="2000" dirty="0">
                <a:latin typeface="+mn-lt"/>
                <a:cs typeface="+mn-cs"/>
              </a:rPr>
              <a:t>Acciones que los encuestados quieren que se lleven a cabo en los PNM:  </a:t>
            </a:r>
          </a:p>
          <a:p>
            <a:pPr marL="0" lvl="1" algn="just">
              <a:defRPr/>
            </a:pPr>
            <a:endParaRPr lang="es-ES" sz="2000" dirty="0">
              <a:latin typeface="+mn-lt"/>
              <a:cs typeface="+mn-cs"/>
            </a:endParaRPr>
          </a:p>
          <a:p>
            <a:pPr marL="0" lvl="1" algn="just">
              <a:defRPr/>
            </a:pPr>
            <a:r>
              <a:rPr lang="es-ES" sz="2000" dirty="0">
                <a:latin typeface="+mn-lt"/>
                <a:cs typeface="+mn-cs"/>
              </a:rPr>
              <a:t>           1. Labores de mejora de fauna y flora.</a:t>
            </a:r>
          </a:p>
          <a:p>
            <a:pPr marL="0" lvl="1" algn="just">
              <a:defRPr/>
            </a:pPr>
            <a:endParaRPr lang="es-ES" sz="2000" dirty="0">
              <a:latin typeface="+mn-lt"/>
              <a:cs typeface="+mn-cs"/>
            </a:endParaRPr>
          </a:p>
          <a:p>
            <a:pPr marL="0" lvl="1" algn="just">
              <a:defRPr/>
            </a:pPr>
            <a:r>
              <a:rPr lang="es-ES" sz="2000" dirty="0">
                <a:latin typeface="+mn-lt"/>
                <a:cs typeface="+mn-cs"/>
              </a:rPr>
              <a:t>          2. Labores de mejora de infraestructuras de esparcimiento y uso público.      </a:t>
            </a:r>
          </a:p>
          <a:p>
            <a:pPr marL="0" lvl="1" algn="just">
              <a:defRPr/>
            </a:pPr>
            <a:endParaRPr lang="es-ES" sz="2000" dirty="0">
              <a:latin typeface="+mn-lt"/>
              <a:cs typeface="+mn-cs"/>
            </a:endParaRPr>
          </a:p>
          <a:p>
            <a:pPr marL="0" lvl="1" algn="just">
              <a:defRPr/>
            </a:pPr>
            <a:r>
              <a:rPr lang="es-ES" sz="2000" dirty="0">
                <a:latin typeface="+mn-lt"/>
                <a:cs typeface="+mn-cs"/>
              </a:rPr>
              <a:t>           3. Actividades de educación ambiental</a:t>
            </a:r>
            <a:endParaRPr lang="es-ES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188" y="5357813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295275" y="2205038"/>
            <a:ext cx="8553450" cy="2447925"/>
          </a:xfrm>
          <a:solidFill>
            <a:schemeClr val="bg2"/>
          </a:solidFill>
          <a:ln w="44450">
            <a:solidFill>
              <a:schemeClr val="accent1"/>
            </a:solidFill>
          </a:ln>
        </p:spPr>
        <p:txBody>
          <a:bodyPr anchor="ctr"/>
          <a:lstStyle/>
          <a:p>
            <a:pPr marL="179388" algn="just">
              <a:buFont typeface="Wingdings 2" pitchFamily="18" charset="2"/>
              <a:buNone/>
            </a:pPr>
            <a:r>
              <a:rPr lang="es-ES" smtClean="0"/>
              <a:t>	La participación de la ciudadanía en los procesos políticos de decisión ha sido siempre un elemento de mejora y legitimación de las actuaciones públicas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85720" y="9047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2. Importancia de la participación ciudadana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28600" y="3009900"/>
            <a:ext cx="8686800" cy="838200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pPr algn="ctr">
              <a:defRPr/>
            </a:pPr>
            <a:r>
              <a:rPr lang="es-ES" dirty="0" smtClean="0"/>
              <a:t>7. bibliografía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dirty="0" smtClean="0"/>
              <a:t>7. bibliografía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38" y="2000250"/>
            <a:ext cx="735806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endParaRPr lang="es-ES" sz="2400" dirty="0">
              <a:latin typeface="+mn-lt"/>
              <a:cs typeface="+mn-cs"/>
            </a:endParaRPr>
          </a:p>
          <a:p>
            <a:pPr algn="just">
              <a:buFontTx/>
              <a:buChar char="-"/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73163" y="1447800"/>
            <a:ext cx="7327927" cy="46244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ES" sz="2000" dirty="0">
                <a:solidFill>
                  <a:schemeClr val="tx2"/>
                </a:solidFill>
                <a:latin typeface="+mn-lt"/>
                <a:cs typeface="+mn-cs"/>
              </a:rPr>
              <a:t>- Manual 04 EUROPARC –España, herramientas para la comunicación y la participación social en la gestión de la Red Natura 2000.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ES" sz="2000" dirty="0">
                <a:solidFill>
                  <a:schemeClr val="tx2"/>
                </a:solidFill>
                <a:latin typeface="+mn-lt"/>
                <a:cs typeface="+mn-cs"/>
              </a:rPr>
              <a:t>- Código de buenas prácticas Agenda 21 Local.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ES" sz="2000" dirty="0">
                <a:solidFill>
                  <a:schemeClr val="tx2"/>
                </a:solidFill>
                <a:latin typeface="+mn-lt"/>
                <a:cs typeface="+mn-cs"/>
              </a:rPr>
              <a:t>- Manual 07 ECOPARC‐España, planificar para gestionar los espacios naturales protegidos.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ES" sz="2000" dirty="0">
                <a:solidFill>
                  <a:schemeClr val="tx2"/>
                </a:solidFill>
                <a:latin typeface="+mn-lt"/>
                <a:cs typeface="+mn-cs"/>
              </a:rPr>
              <a:t>- Manual De Planes de Gestión EUROSITE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chemeClr val="tx2"/>
                </a:solidFill>
                <a:latin typeface="+mn-lt"/>
                <a:cs typeface="Rod" pitchFamily="49" charset="-79"/>
              </a:rPr>
              <a:t>Enlaces de interés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2000" dirty="0">
                <a:solidFill>
                  <a:schemeClr val="tx2"/>
                </a:solidFill>
                <a:latin typeface="+mn-lt"/>
                <a:cs typeface="+mn-cs"/>
              </a:rPr>
              <a:t>- www.cth.gva.es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2000" dirty="0">
                <a:solidFill>
                  <a:schemeClr val="tx2"/>
                </a:solidFill>
                <a:latin typeface="+mn-lt"/>
                <a:cs typeface="+mn-cs"/>
              </a:rPr>
              <a:t>- www.eurosite‐nature.org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2000" dirty="0">
                <a:solidFill>
                  <a:schemeClr val="tx2"/>
                </a:solidFill>
                <a:latin typeface="+mn-lt"/>
                <a:cs typeface="+mn-cs"/>
              </a:rPr>
              <a:t>- www.europarc‐es.org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ES" sz="2000" dirty="0">
                <a:solidFill>
                  <a:schemeClr val="tx2"/>
                </a:solidFill>
                <a:latin typeface="+mn-lt"/>
                <a:cs typeface="+mn-cs"/>
              </a:rPr>
              <a:t>- www.fundacion‐biodiversidad.es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4 Imagen" descr="Barranco la Hoz 02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214438" y="2000250"/>
            <a:ext cx="735806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endParaRPr lang="es-ES" sz="2400" dirty="0">
              <a:latin typeface="+mn-lt"/>
              <a:cs typeface="+mn-cs"/>
            </a:endParaRPr>
          </a:p>
          <a:p>
            <a:pPr algn="just">
              <a:buFontTx/>
              <a:buChar char="-"/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73163" y="2643188"/>
            <a:ext cx="7327900" cy="1000125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ES" sz="4000" b="1" dirty="0">
                <a:solidFill>
                  <a:schemeClr val="tx2"/>
                </a:solidFill>
                <a:latin typeface="+mn-lt"/>
                <a:cs typeface="+mn-cs"/>
              </a:rPr>
              <a:t>¡GRACIAS POR SU ATENCIÓN¡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76400"/>
            <a:ext cx="7921625" cy="1466850"/>
          </a:xfrm>
          <a:solidFill>
            <a:schemeClr val="bg1"/>
          </a:solidFill>
          <a:ln w="50800">
            <a:solidFill>
              <a:srgbClr val="00B05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Medium ITC" pitchFamily="34" charset="0"/>
              </a:rPr>
              <a:t>PERCEPCIÓN  AMBIENTAL.</a:t>
            </a:r>
            <a:b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Medium ITC" pitchFamily="34" charset="0"/>
              </a:rPr>
            </a:br>
            <a: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Medium ITC" pitchFamily="34" charset="0"/>
              </a:rPr>
              <a:t>LA ENCUESTA</a:t>
            </a:r>
            <a:endParaRPr lang="es-ES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Medium ITC" pitchFamily="34" charset="0"/>
            </a:endParaRPr>
          </a:p>
        </p:txBody>
      </p: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101600" y="5876925"/>
            <a:ext cx="3667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latin typeface="Calibri" pitchFamily="34" charset="0"/>
              </a:rPr>
              <a:t>VANESSA PRIETO ORENGO</a:t>
            </a:r>
          </a:p>
          <a:p>
            <a:r>
              <a:rPr lang="es-ES" sz="1600" b="1">
                <a:latin typeface="Calibri" pitchFamily="34" charset="0"/>
              </a:rPr>
              <a:t>Técnica de Parajes Naturales Municipales</a:t>
            </a:r>
          </a:p>
          <a:p>
            <a:r>
              <a:rPr lang="es-ES" sz="1600" b="1">
                <a:latin typeface="Calibri" pitchFamily="34" charset="0"/>
              </a:rPr>
              <a:t>vanessa.prieto@vaersa.org</a:t>
            </a:r>
          </a:p>
          <a:p>
            <a:endParaRPr lang="es-ES" b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24932" name="Text Box 5"/>
          <p:cNvSpPr txBox="1">
            <a:spLocks noChangeArrowheads="1"/>
          </p:cNvSpPr>
          <p:nvPr/>
        </p:nvSpPr>
        <p:spPr bwMode="auto">
          <a:xfrm>
            <a:off x="3375025" y="3286125"/>
            <a:ext cx="239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0066"/>
                </a:solidFill>
              </a:rPr>
              <a:t>7 DE MAYO DE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188" y="5357813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275" y="2205038"/>
            <a:ext cx="8553450" cy="2447925"/>
          </a:xfrm>
          <a:solidFill>
            <a:schemeClr val="bg2"/>
          </a:solidFill>
          <a:ln w="44450">
            <a:solidFill>
              <a:schemeClr val="accent1"/>
            </a:solidFill>
          </a:ln>
        </p:spPr>
        <p:txBody>
          <a:bodyPr anchor="ctr"/>
          <a:lstStyle/>
          <a:p>
            <a:pPr marL="180000">
              <a:buFont typeface="Wingdings 2" pitchFamily="18" charset="2"/>
              <a:buNone/>
              <a:defRPr/>
            </a:pPr>
            <a:r>
              <a:rPr lang="es-ES" cap="all" dirty="0" smtClean="0"/>
              <a:t>	a</a:t>
            </a:r>
            <a:r>
              <a:rPr lang="es-ES" dirty="0" smtClean="0"/>
              <a:t>ctualmente se están diseñando y poniendo a prueba una gran variedad de instrumentos de participación ciudadana.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85720" y="9047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2. Importancia de la participación ciudadana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1604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s-ES" smtClean="0"/>
              <a:t>Se empieza a disponer de numerosas herramientas de debate, de estudio y trabajo colectivo.</a:t>
            </a:r>
          </a:p>
          <a:p>
            <a:pPr>
              <a:buFont typeface="Wingdings 2" pitchFamily="18" charset="2"/>
              <a:buNone/>
            </a:pPr>
            <a:endParaRPr lang="es-ES" smtClean="0"/>
          </a:p>
          <a:p>
            <a:pPr>
              <a:buFont typeface="Wingdings 2" pitchFamily="18" charset="2"/>
              <a:buNone/>
            </a:pPr>
            <a:r>
              <a:rPr lang="es-ES" smtClean="0"/>
              <a:t> </a:t>
            </a:r>
          </a:p>
          <a:p>
            <a:pPr>
              <a:buFont typeface="Wingdings 2" pitchFamily="18" charset="2"/>
              <a:buNone/>
            </a:pPr>
            <a:endParaRPr lang="es-ES" smtClean="0"/>
          </a:p>
          <a:p>
            <a:pPr>
              <a:buFont typeface="Wingdings 2" pitchFamily="18" charset="2"/>
              <a:buNone/>
            </a:pPr>
            <a:endParaRPr lang="es-ES" smtClean="0"/>
          </a:p>
          <a:p>
            <a:pPr>
              <a:buFont typeface="Wingdings 2" pitchFamily="18" charset="2"/>
              <a:buNone/>
            </a:pPr>
            <a:endParaRPr lang="es-ES" smtClean="0"/>
          </a:p>
          <a:p>
            <a:pPr>
              <a:buFont typeface="Wingdings 2" pitchFamily="18" charset="2"/>
              <a:buNone/>
            </a:pPr>
            <a:endParaRPr lang="es-ES" smtClean="0"/>
          </a:p>
        </p:txBody>
      </p:sp>
      <p:sp>
        <p:nvSpPr>
          <p:cNvPr id="5" name="4 Rectángulo"/>
          <p:cNvSpPr/>
          <p:nvPr/>
        </p:nvSpPr>
        <p:spPr>
          <a:xfrm>
            <a:off x="428625" y="4071938"/>
            <a:ext cx="8001000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s-ES" sz="3000" dirty="0">
                <a:solidFill>
                  <a:srgbClr val="4E3B30"/>
                </a:solidFill>
              </a:rPr>
              <a:t>Discutir propuestas y líneas de actuación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8625" y="4857750"/>
            <a:ext cx="8001000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s-ES" sz="3000" dirty="0">
                <a:solidFill>
                  <a:srgbClr val="4E3B30"/>
                </a:solidFill>
              </a:rPr>
              <a:t>Facilitar la transparencia en la toma de decisiones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28625" y="5643563"/>
            <a:ext cx="8001000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s-ES" sz="3000" dirty="0">
                <a:solidFill>
                  <a:srgbClr val="4E3B30"/>
                </a:solidFill>
              </a:rPr>
              <a:t>Facilitar la participación en la toma de decisiones</a:t>
            </a:r>
          </a:p>
        </p:txBody>
      </p:sp>
      <p:grpSp>
        <p:nvGrpSpPr>
          <p:cNvPr id="23558" name="8 Grupo"/>
          <p:cNvGrpSpPr>
            <a:grpSpLocks/>
          </p:cNvGrpSpPr>
          <p:nvPr/>
        </p:nvGrpSpPr>
        <p:grpSpPr bwMode="auto">
          <a:xfrm>
            <a:off x="2786063" y="2714625"/>
            <a:ext cx="3429000" cy="1285875"/>
            <a:chOff x="2786050" y="2714620"/>
            <a:chExt cx="3429024" cy="1285880"/>
          </a:xfrm>
        </p:grpSpPr>
        <p:sp>
          <p:nvSpPr>
            <p:cNvPr id="4" name="3 Rectángulo redondeado"/>
            <p:cNvSpPr/>
            <p:nvPr/>
          </p:nvSpPr>
          <p:spPr>
            <a:xfrm>
              <a:off x="2786050" y="2714620"/>
              <a:ext cx="3429024" cy="7143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3600" dirty="0"/>
                <a:t>OBJETIVOS</a:t>
              </a:r>
            </a:p>
          </p:txBody>
        </p:sp>
        <p:sp>
          <p:nvSpPr>
            <p:cNvPr id="8" name="7 Flecha abajo"/>
            <p:cNvSpPr/>
            <p:nvPr/>
          </p:nvSpPr>
          <p:spPr>
            <a:xfrm>
              <a:off x="4429123" y="3500436"/>
              <a:ext cx="214315" cy="5000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85720" y="9047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2. Importancia de la participación ciudadana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16 Grupo"/>
          <p:cNvGrpSpPr>
            <a:grpSpLocks/>
          </p:cNvGrpSpPr>
          <p:nvPr/>
        </p:nvGrpSpPr>
        <p:grpSpPr bwMode="auto">
          <a:xfrm>
            <a:off x="749300" y="1928813"/>
            <a:ext cx="7645400" cy="2857500"/>
            <a:chOff x="785786" y="1928802"/>
            <a:chExt cx="7643866" cy="2857520"/>
          </a:xfrm>
        </p:grpSpPr>
        <p:sp>
          <p:nvSpPr>
            <p:cNvPr id="4" name="3 Elipse"/>
            <p:cNvSpPr/>
            <p:nvPr/>
          </p:nvSpPr>
          <p:spPr>
            <a:xfrm>
              <a:off x="2642788" y="1928802"/>
              <a:ext cx="3715592" cy="6429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800" dirty="0"/>
                <a:t>PARTICIPANTES</a:t>
              </a:r>
            </a:p>
          </p:txBody>
        </p:sp>
        <p:sp>
          <p:nvSpPr>
            <p:cNvPr id="5" name="4 Rectángulo redondeado"/>
            <p:cNvSpPr/>
            <p:nvPr/>
          </p:nvSpPr>
          <p:spPr>
            <a:xfrm>
              <a:off x="785786" y="3071810"/>
              <a:ext cx="3071197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400" dirty="0">
                  <a:solidFill>
                    <a:schemeClr val="tx1"/>
                  </a:solidFill>
                </a:rPr>
                <a:t>Administración Pública</a:t>
              </a: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787071" y="3071810"/>
              <a:ext cx="2642657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400" dirty="0">
                  <a:solidFill>
                    <a:schemeClr val="tx1"/>
                  </a:solidFill>
                </a:rPr>
                <a:t>Ciudadanos</a:t>
              </a:r>
              <a:endParaRPr lang="es-E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2571366" y="4071942"/>
              <a:ext cx="3358476" cy="7143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dirty="0">
                  <a:solidFill>
                    <a:schemeClr val="tx1"/>
                  </a:solidFill>
                </a:rPr>
                <a:t>Asociaciones, colectivos, agrupaciones, …</a:t>
              </a: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6215534" y="4071942"/>
              <a:ext cx="2214118" cy="50006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dirty="0">
                  <a:solidFill>
                    <a:schemeClr val="tx1"/>
                  </a:solidFill>
                </a:rPr>
                <a:t>Individualmente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1" name="10 Flecha abajo"/>
            <p:cNvSpPr/>
            <p:nvPr/>
          </p:nvSpPr>
          <p:spPr>
            <a:xfrm rot="-960000">
              <a:off x="5786995" y="2571743"/>
              <a:ext cx="214269" cy="3571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2" name="11 Flecha abajo"/>
            <p:cNvSpPr/>
            <p:nvPr/>
          </p:nvSpPr>
          <p:spPr>
            <a:xfrm rot="660000">
              <a:off x="3045932" y="2593969"/>
              <a:ext cx="214270" cy="3571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3" name="12 Flecha abajo"/>
            <p:cNvSpPr/>
            <p:nvPr/>
          </p:nvSpPr>
          <p:spPr>
            <a:xfrm rot="660000">
              <a:off x="5033084" y="3589339"/>
              <a:ext cx="214270" cy="3571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4" name="13 Flecha abajo"/>
            <p:cNvSpPr/>
            <p:nvPr/>
          </p:nvSpPr>
          <p:spPr>
            <a:xfrm rot="-960000">
              <a:off x="6831361" y="3594101"/>
              <a:ext cx="214269" cy="3571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285720" y="9047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2. Importancia de la participación ciudadana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554163"/>
          <a:ext cx="8143932" cy="466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85720" y="9047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2. Importancia de la participación ciudadana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554163"/>
            <a:ext cx="8686800" cy="16605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4450"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es-ES" dirty="0" smtClean="0"/>
              <a:t>Los ciudadanos son los auténticos conocedores y receptores directos del estado ambiental del municipio</a:t>
            </a:r>
            <a:endParaRPr lang="es-E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52892" y="4167207"/>
            <a:ext cx="2638217" cy="18335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85720" y="9047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2. Importancia de la participación ciudadana</a:t>
            </a:r>
            <a:endParaRPr lang="es-ES" dirty="0"/>
          </a:p>
        </p:txBody>
      </p:sp>
      <p:sp>
        <p:nvSpPr>
          <p:cNvPr id="7" name="6 Flecha a la derecha con muesca"/>
          <p:cNvSpPr/>
          <p:nvPr/>
        </p:nvSpPr>
        <p:spPr>
          <a:xfrm rot="5400000">
            <a:off x="4321969" y="3499644"/>
            <a:ext cx="500063" cy="358775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85720" y="9047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2. Importancia de la participación ciudadana</a:t>
            </a:r>
            <a:endParaRPr lang="es-ES" dirty="0"/>
          </a:p>
        </p:txBody>
      </p:sp>
      <p:grpSp>
        <p:nvGrpSpPr>
          <p:cNvPr id="27651" name="7 Grupo"/>
          <p:cNvGrpSpPr>
            <a:grpSpLocks/>
          </p:cNvGrpSpPr>
          <p:nvPr/>
        </p:nvGrpSpPr>
        <p:grpSpPr bwMode="auto">
          <a:xfrm>
            <a:off x="428625" y="1224000"/>
            <a:ext cx="8358188" cy="5348250"/>
            <a:chOff x="428624" y="1223985"/>
            <a:chExt cx="8358189" cy="5348265"/>
          </a:xfrm>
        </p:grpSpPr>
        <p:sp>
          <p:nvSpPr>
            <p:cNvPr id="6" name="5 Rectángulo redondeado"/>
            <p:cNvSpPr/>
            <p:nvPr/>
          </p:nvSpPr>
          <p:spPr>
            <a:xfrm>
              <a:off x="431999" y="1223985"/>
              <a:ext cx="5219701" cy="5762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14350" indent="-514350">
                <a:defRPr/>
              </a:pPr>
              <a:r>
                <a:rPr lang="es-ES" sz="2800" b="1" dirty="0">
                  <a:solidFill>
                    <a:schemeClr val="tx1"/>
                  </a:solidFill>
                </a:rPr>
                <a:t>VENTAJAS DE LA PARTICIPACION</a:t>
              </a: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428624" y="1928800"/>
              <a:ext cx="8358189" cy="4643450"/>
            </a:xfrm>
            <a:prstGeom prst="roundRect">
              <a:avLst>
                <a:gd name="adj" fmla="val 6044"/>
              </a:avLst>
            </a:prstGeom>
            <a:solidFill>
              <a:schemeClr val="bg2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14350" indent="-514350" eaLnBrk="0" hangingPunct="0">
                <a:spcBef>
                  <a:spcPct val="20000"/>
                </a:spcBef>
                <a:buSzPct val="70000"/>
                <a:buFont typeface="+mj-lt"/>
                <a:buAutoNum type="arabicPeriod"/>
                <a:defRPr/>
              </a:pPr>
              <a:r>
                <a:rPr lang="es-ES" sz="2800" dirty="0">
                  <a:solidFill>
                    <a:srgbClr val="4E3B30"/>
                  </a:solidFill>
                </a:rPr>
                <a:t>Permite a la Entidad Local conocer las necesidades e intereses de la población y enriquecerse de sus aportaciones, información imprescindible a la hora de proponer acciones concretas que requieran de la colaboración de todos.</a:t>
              </a:r>
            </a:p>
            <a:p>
              <a:pPr marL="514350" indent="-514350" eaLnBrk="0" hangingPunct="0">
                <a:spcBef>
                  <a:spcPct val="20000"/>
                </a:spcBef>
                <a:buSzPct val="70000"/>
                <a:buFont typeface="+mj-lt"/>
                <a:buAutoNum type="arabicPeriod"/>
                <a:defRPr/>
              </a:pPr>
              <a:r>
                <a:rPr lang="es-ES" sz="2800" dirty="0">
                  <a:solidFill>
                    <a:srgbClr val="4E3B30"/>
                  </a:solidFill>
                </a:rPr>
                <a:t>Los procesos de participación ciudadana contribuyen a la creación de sinergias que ayudan a solucionar múltiples problemas simultáneamente.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85720" y="9047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2. Importancia de la participación ciudadana</a:t>
            </a:r>
            <a:endParaRPr lang="es-ES" dirty="0"/>
          </a:p>
        </p:txBody>
      </p:sp>
      <p:grpSp>
        <p:nvGrpSpPr>
          <p:cNvPr id="28675" name="7 Grupo"/>
          <p:cNvGrpSpPr>
            <a:grpSpLocks/>
          </p:cNvGrpSpPr>
          <p:nvPr/>
        </p:nvGrpSpPr>
        <p:grpSpPr bwMode="auto">
          <a:xfrm>
            <a:off x="428625" y="1224000"/>
            <a:ext cx="8358188" cy="5348250"/>
            <a:chOff x="428624" y="1223999"/>
            <a:chExt cx="8358189" cy="5348251"/>
          </a:xfrm>
        </p:grpSpPr>
        <p:sp>
          <p:nvSpPr>
            <p:cNvPr id="6" name="5 Rectángulo redondeado"/>
            <p:cNvSpPr/>
            <p:nvPr/>
          </p:nvSpPr>
          <p:spPr>
            <a:xfrm>
              <a:off x="467999" y="1223999"/>
              <a:ext cx="5219701" cy="5762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14350" indent="-514350">
                <a:defRPr/>
              </a:pPr>
              <a:r>
                <a:rPr lang="es-ES" sz="2800" b="1" dirty="0">
                  <a:solidFill>
                    <a:schemeClr val="tx1"/>
                  </a:solidFill>
                </a:rPr>
                <a:t>VENTAJAS DE LA PARTICIPACION</a:t>
              </a: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428624" y="1928812"/>
              <a:ext cx="8358189" cy="4643438"/>
            </a:xfrm>
            <a:prstGeom prst="roundRect">
              <a:avLst>
                <a:gd name="adj" fmla="val 6044"/>
              </a:avLst>
            </a:prstGeom>
            <a:solidFill>
              <a:schemeClr val="bg2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14350" indent="-514350" eaLnBrk="0" hangingPunct="0">
                <a:spcBef>
                  <a:spcPct val="20000"/>
                </a:spcBef>
                <a:buSzPct val="70000"/>
                <a:buFont typeface="+mj-lt"/>
                <a:buAutoNum type="arabicPeriod" startAt="3"/>
                <a:defRPr/>
              </a:pPr>
              <a:r>
                <a:rPr lang="es-ES" sz="2800" dirty="0">
                  <a:solidFill>
                    <a:srgbClr val="4E3B30"/>
                  </a:solidFill>
                </a:rPr>
                <a:t>Aumenta las posibilidades de que los proyectos propuestos alcancen sus objetivos debido a que éstos requieren por definición, el soporte y colaboración de todos.  </a:t>
              </a:r>
            </a:p>
            <a:p>
              <a:pPr marL="514350" indent="-514350" eaLnBrk="0" hangingPunct="0">
                <a:spcBef>
                  <a:spcPct val="20000"/>
                </a:spcBef>
                <a:buSzPct val="70000"/>
                <a:buFont typeface="+mj-lt"/>
                <a:buAutoNum type="arabicPeriod" startAt="3"/>
                <a:defRPr/>
              </a:pPr>
              <a:r>
                <a:rPr lang="es-ES" sz="2800" dirty="0">
                  <a:solidFill>
                    <a:srgbClr val="4E3B30"/>
                  </a:solidFill>
                </a:rPr>
                <a:t>Contribuye al establecimiento de formas y estructuras de colaboración entre la administración y los ciudadanos para la consecución de objetivos de promoción y protección del medio ambiente, que una actuación separada no podría alcanzar.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85720" y="9047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2. Importancia de la participación ciudadana</a:t>
            </a:r>
            <a:endParaRPr lang="es-ES" dirty="0"/>
          </a:p>
        </p:txBody>
      </p:sp>
      <p:grpSp>
        <p:nvGrpSpPr>
          <p:cNvPr id="29699" name="7 Grupo"/>
          <p:cNvGrpSpPr>
            <a:grpSpLocks/>
          </p:cNvGrpSpPr>
          <p:nvPr/>
        </p:nvGrpSpPr>
        <p:grpSpPr bwMode="auto">
          <a:xfrm>
            <a:off x="428625" y="1224000"/>
            <a:ext cx="8358188" cy="5348250"/>
            <a:chOff x="428624" y="1223999"/>
            <a:chExt cx="8358189" cy="5348251"/>
          </a:xfrm>
        </p:grpSpPr>
        <p:sp>
          <p:nvSpPr>
            <p:cNvPr id="6" name="5 Rectángulo redondeado"/>
            <p:cNvSpPr/>
            <p:nvPr/>
          </p:nvSpPr>
          <p:spPr>
            <a:xfrm>
              <a:off x="431999" y="1223999"/>
              <a:ext cx="5219701" cy="5762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14350" indent="-514350">
                <a:defRPr/>
              </a:pPr>
              <a:r>
                <a:rPr lang="es-ES" sz="2800" b="1" dirty="0">
                  <a:solidFill>
                    <a:schemeClr val="tx1"/>
                  </a:solidFill>
                </a:rPr>
                <a:t>VENTAJAS DE LA PARTICIPACION</a:t>
              </a: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428624" y="1928812"/>
              <a:ext cx="8358189" cy="4643438"/>
            </a:xfrm>
            <a:prstGeom prst="roundRect">
              <a:avLst>
                <a:gd name="adj" fmla="val 6044"/>
              </a:avLst>
            </a:prstGeom>
            <a:solidFill>
              <a:schemeClr val="bg2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14350" indent="-514350" algn="just" eaLnBrk="0" hangingPunct="0">
                <a:spcBef>
                  <a:spcPct val="20000"/>
                </a:spcBef>
                <a:buSzPct val="70000"/>
                <a:buFont typeface="+mj-lt"/>
                <a:buAutoNum type="arabicPeriod" startAt="5"/>
                <a:defRPr/>
              </a:pPr>
              <a:r>
                <a:rPr lang="es-ES" sz="2800" dirty="0">
                  <a:solidFill>
                    <a:srgbClr val="4E3B30"/>
                  </a:solidFill>
                </a:rPr>
                <a:t>Proporciona una mayor sensibilización, información y </a:t>
              </a:r>
              <a:r>
                <a:rPr lang="es-ES" sz="2800" dirty="0" err="1">
                  <a:solidFill>
                    <a:srgbClr val="4E3B30"/>
                  </a:solidFill>
                </a:rPr>
                <a:t>corresponsabilización</a:t>
              </a:r>
              <a:r>
                <a:rPr lang="es-ES" sz="2800" dirty="0">
                  <a:solidFill>
                    <a:srgbClr val="4E3B30"/>
                  </a:solidFill>
                </a:rPr>
                <a:t> de los ciudadanos ante la problemática medioambiental.</a:t>
              </a:r>
            </a:p>
            <a:p>
              <a:pPr marL="514350" indent="-514350" algn="just" eaLnBrk="0" hangingPunct="0">
                <a:spcBef>
                  <a:spcPct val="20000"/>
                </a:spcBef>
                <a:buSzPct val="70000"/>
                <a:buFont typeface="+mj-lt"/>
                <a:buAutoNum type="arabicPeriod" startAt="5"/>
                <a:defRPr/>
              </a:pPr>
              <a:r>
                <a:rPr lang="es-ES" sz="2800" dirty="0">
                  <a:solidFill>
                    <a:srgbClr val="4E3B30"/>
                  </a:solidFill>
                </a:rPr>
                <a:t>La aplicación de instrumentos de participación ciudadana en el ámbito local mejora la imagen pública de la administración debido a la preocupación demostrada hacia los temas ambientales y su actuación en favor de la cohesión social.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463"/>
            <a:ext cx="8229600" cy="64633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Eras Medium ITC" pitchFamily="34" charset="0"/>
              </a:rPr>
              <a:t>ÍNDICE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643063"/>
            <a:ext cx="8358188" cy="4429125"/>
          </a:xfr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008E40"/>
              </a:buClr>
              <a:buSzPct val="100000"/>
              <a:buFont typeface="Calibri" pitchFamily="34" charset="0"/>
              <a:buAutoNum type="arabicPeriod"/>
              <a:defRPr/>
            </a:pPr>
            <a:endParaRPr lang="es-ES" sz="2400" dirty="0" smtClean="0"/>
          </a:p>
          <a:p>
            <a:pPr marL="609600" indent="-609600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008E40"/>
              </a:buClr>
              <a:buSzPct val="100000"/>
              <a:buFont typeface="Calibri" pitchFamily="34" charset="0"/>
              <a:buAutoNum type="arabicPeriod"/>
              <a:defRPr/>
            </a:pPr>
            <a:r>
              <a:rPr lang="es-ES" sz="2400" dirty="0" smtClean="0"/>
              <a:t>CONCEPTO DE PERCEPCIÓN AMBIENTAL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008E40"/>
              </a:buClr>
              <a:buSzPct val="100000"/>
              <a:buFont typeface="Calibri" pitchFamily="34" charset="0"/>
              <a:buAutoNum type="arabicPeriod"/>
              <a:defRPr/>
            </a:pPr>
            <a:r>
              <a:rPr lang="es-ES" sz="2400" dirty="0" smtClean="0"/>
              <a:t>LA IMPORTANCIA DE LA PARTICIPACIÓN CIUDADANA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008E40"/>
              </a:buClr>
              <a:buSzPct val="100000"/>
              <a:buFont typeface="Calibri" pitchFamily="34" charset="0"/>
              <a:buAutoNum type="arabicPeriod"/>
              <a:defRPr/>
            </a:pPr>
            <a:r>
              <a:rPr lang="es-ES" sz="2400" dirty="0" smtClean="0"/>
              <a:t>PARTICIPACIÓN EN LOS ESPACIOS NATURALES PROTEGIDOS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008E40"/>
              </a:buClr>
              <a:buSzPct val="100000"/>
              <a:buFont typeface="Calibri" pitchFamily="34" charset="0"/>
              <a:buAutoNum type="arabicPeriod"/>
              <a:defRPr/>
            </a:pPr>
            <a:r>
              <a:rPr lang="es-ES" sz="2400" dirty="0" smtClean="0"/>
              <a:t>HERRAMIENTAS DE PARTICIPACIÓN EN LOS ENP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008E40"/>
              </a:buClr>
              <a:buSzPct val="100000"/>
              <a:buFont typeface="Calibri" pitchFamily="34" charset="0"/>
              <a:buAutoNum type="arabicPeriod"/>
              <a:defRPr/>
            </a:pPr>
            <a:r>
              <a:rPr lang="es-ES" sz="2400" dirty="0" smtClean="0"/>
              <a:t>LA ENCUESTA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008E40"/>
              </a:buClr>
              <a:buSzPct val="100000"/>
              <a:buFont typeface="Calibri" pitchFamily="34" charset="0"/>
              <a:buAutoNum type="arabicPeriod"/>
              <a:defRPr/>
            </a:pPr>
            <a:r>
              <a:rPr lang="es-ES" sz="2400" dirty="0" smtClean="0"/>
              <a:t>APLICACIÓN DE LA ENCUESTA EN UN PLAN DE GESTIÓN.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ct val="50000"/>
              </a:spcBef>
              <a:buClr>
                <a:srgbClr val="008E40"/>
              </a:buClr>
              <a:buSzPct val="100000"/>
              <a:buFont typeface="Calibri" pitchFamily="34" charset="0"/>
              <a:buAutoNum type="arabicPeriod"/>
              <a:defRPr/>
            </a:pPr>
            <a:r>
              <a:rPr lang="es-ES" sz="2400" dirty="0" smtClean="0"/>
              <a:t>BIBLIOGRAFÍA</a:t>
            </a:r>
          </a:p>
          <a:p>
            <a:pPr marL="609600" indent="-609600" algn="just" eaLnBrk="1" hangingPunct="1">
              <a:lnSpc>
                <a:spcPct val="90000"/>
              </a:lnSpc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el-gobierno-de-navarra-ha-publicado-un-manual-sobre-participacion-en-procesos-ambientales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715008" y="2117748"/>
            <a:ext cx="2360501" cy="3454392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3 Pentágono"/>
          <p:cNvSpPr/>
          <p:nvPr/>
        </p:nvSpPr>
        <p:spPr>
          <a:xfrm>
            <a:off x="1071538" y="2285992"/>
            <a:ext cx="4357718" cy="328614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Inclusión de la participación ciudadana en las herramientas de gestión ambiental (Agenda Local 21, EIA/EISA, Gestión de ENP, Gestión de Cuencas Hidrográficas, planificación urbana, etc.), para ir más allá del enfoque técnico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85720" y="9047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2. Importancia de la participación ciudadana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28600" y="3009900"/>
            <a:ext cx="8686800" cy="838200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sz="3200" dirty="0" smtClean="0"/>
              <a:t>3. LA PARTICIPACION EN LOS Espacios naturales protegidos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3. LA PARTICIPACION EN LOS E.N.P.</a:t>
            </a:r>
            <a:endParaRPr lang="es-ES" sz="3200" dirty="0"/>
          </a:p>
        </p:txBody>
      </p:sp>
      <p:sp>
        <p:nvSpPr>
          <p:cNvPr id="32771" name="3 Marcador de contenido"/>
          <p:cNvSpPr>
            <a:spLocks noGrp="1"/>
          </p:cNvSpPr>
          <p:nvPr>
            <p:ph idx="1"/>
          </p:nvPr>
        </p:nvSpPr>
        <p:spPr>
          <a:xfrm>
            <a:off x="285750" y="1500188"/>
            <a:ext cx="8686800" cy="121443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400" smtClean="0"/>
              <a:t>La conservación de los espacios protegidos debe ser compatible con la salvaguarda y mejora de la calidad de vida  de las personas que viven y se relacionan con estos espacios.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00250" y="3429000"/>
            <a:ext cx="4786313" cy="714375"/>
          </a:xfrm>
          <a:prstGeom prst="rect">
            <a:avLst/>
          </a:prstGeom>
          <a:solidFill>
            <a:srgbClr val="CCECFF"/>
          </a:solidFill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Su declaración requiere amplio respaldo social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4286250" y="2786063"/>
            <a:ext cx="214313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000125" y="4572000"/>
            <a:ext cx="6929438" cy="785813"/>
          </a:xfrm>
          <a:prstGeom prst="rect">
            <a:avLst/>
          </a:prstGeom>
          <a:solidFill>
            <a:srgbClr val="FFFF99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Participación pública en la planificación y la gestión de estos espacios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428750" y="1428750"/>
            <a:ext cx="6215063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Pasos previos a un proceso de participación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1500166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3. LA PARTICIPACION EN LOS E.N.P.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214688" y="1857375"/>
            <a:ext cx="2928937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Situación actual</a:t>
            </a:r>
          </a:p>
        </p:txBody>
      </p:sp>
      <p:sp>
        <p:nvSpPr>
          <p:cNvPr id="34819" name="9 CuadroTexto"/>
          <p:cNvSpPr txBox="1">
            <a:spLocks noChangeArrowheads="1"/>
          </p:cNvSpPr>
          <p:nvPr/>
        </p:nvSpPr>
        <p:spPr bwMode="auto">
          <a:xfrm>
            <a:off x="857250" y="3214688"/>
            <a:ext cx="2214563" cy="923925"/>
          </a:xfrm>
          <a:prstGeom prst="rect">
            <a:avLst/>
          </a:prstGeom>
          <a:solidFill>
            <a:srgbClr val="FFFF99"/>
          </a:solidFill>
          <a:ln w="444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Bajo porcentaje de participación del ciudadano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3. LA PARTICIPACION EN LOS E.N.P.</a:t>
            </a:r>
            <a:endParaRPr lang="es-ES" sz="3200" dirty="0"/>
          </a:p>
        </p:txBody>
      </p:sp>
      <p:pic>
        <p:nvPicPr>
          <p:cNvPr id="34821" name="Picture 1" descr="C:\Documents and Settings\VYJ\Configuración local\Archivos temporales de Internet\Content.IE5\Z4YNO8AP\MCj0383594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13" y="2928938"/>
            <a:ext cx="244316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3. LA PARTICIPACION EN LOS E.N.P.</a:t>
            </a:r>
            <a:endParaRPr lang="es-ES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900113" y="1357313"/>
            <a:ext cx="3214687" cy="357187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Análisis de los actores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00113" y="2000250"/>
            <a:ext cx="7143750" cy="95408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6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+mn-lt"/>
              </a:rPr>
              <a:t>También conocido como análisis de participación (</a:t>
            </a:r>
            <a:r>
              <a:rPr lang="es-ES" sz="2000" b="1" i="1" dirty="0" err="1">
                <a:latin typeface="+mn-lt"/>
              </a:rPr>
              <a:t>stakeholder</a:t>
            </a:r>
            <a:r>
              <a:rPr lang="es-ES" sz="2000" i="1" dirty="0">
                <a:latin typeface="+mn-lt"/>
              </a:rPr>
              <a:t> </a:t>
            </a:r>
            <a:r>
              <a:rPr lang="es-ES" i="1" dirty="0" err="1">
                <a:latin typeface="+mn-lt"/>
              </a:rPr>
              <a:t>analysis</a:t>
            </a:r>
            <a:r>
              <a:rPr lang="es-ES" dirty="0">
                <a:latin typeface="+mn-lt"/>
              </a:rPr>
              <a:t>). </a:t>
            </a:r>
          </a:p>
          <a:p>
            <a:pPr>
              <a:defRPr/>
            </a:pPr>
            <a:r>
              <a:rPr lang="es-ES" dirty="0">
                <a:latin typeface="+mn-lt"/>
              </a:rPr>
              <a:t>Facilita la identificación y caracterización de los actores sociales en relación con el tema a tratar.</a:t>
            </a:r>
          </a:p>
        </p:txBody>
      </p:sp>
      <p:grpSp>
        <p:nvGrpSpPr>
          <p:cNvPr id="35845" name="16 Grupo"/>
          <p:cNvGrpSpPr>
            <a:grpSpLocks/>
          </p:cNvGrpSpPr>
          <p:nvPr/>
        </p:nvGrpSpPr>
        <p:grpSpPr bwMode="auto">
          <a:xfrm>
            <a:off x="500063" y="3500438"/>
            <a:ext cx="8001000" cy="1357312"/>
            <a:chOff x="500034" y="4357694"/>
            <a:chExt cx="8001056" cy="1357322"/>
          </a:xfrm>
        </p:grpSpPr>
        <p:sp>
          <p:nvSpPr>
            <p:cNvPr id="11" name="10 Rectángulo redondeado"/>
            <p:cNvSpPr/>
            <p:nvPr/>
          </p:nvSpPr>
          <p:spPr>
            <a:xfrm>
              <a:off x="3929058" y="4429132"/>
              <a:ext cx="4572032" cy="35719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dirty="0">
                  <a:solidFill>
                    <a:schemeClr val="tx1"/>
                  </a:solidFill>
                </a:rPr>
                <a:t>Beneficiarios directos / indirectos</a:t>
              </a:r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3929058" y="4857760"/>
              <a:ext cx="4572032" cy="35719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dirty="0">
                  <a:solidFill>
                    <a:schemeClr val="tx1"/>
                  </a:solidFill>
                </a:rPr>
                <a:t>Agentes neutrales o excluidos</a:t>
              </a: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3929058" y="5286388"/>
              <a:ext cx="4572032" cy="35719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dirty="0">
                  <a:solidFill>
                    <a:schemeClr val="tx1"/>
                  </a:solidFill>
                </a:rPr>
                <a:t>Agentes perjudicados u oponentes</a:t>
              </a:r>
            </a:p>
          </p:txBody>
        </p:sp>
        <p:sp>
          <p:nvSpPr>
            <p:cNvPr id="15" name="14 Llamada de flecha a la derecha"/>
            <p:cNvSpPr/>
            <p:nvPr/>
          </p:nvSpPr>
          <p:spPr>
            <a:xfrm>
              <a:off x="500034" y="4786322"/>
              <a:ext cx="3071833" cy="500066"/>
            </a:xfrm>
            <a:prstGeom prst="rightArrowCallout">
              <a:avLst>
                <a:gd name="adj1" fmla="val 50000"/>
                <a:gd name="adj2" fmla="val 44248"/>
                <a:gd name="adj3" fmla="val 25000"/>
                <a:gd name="adj4" fmla="val 839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400" dirty="0">
                  <a:solidFill>
                    <a:prstClr val="black"/>
                  </a:solidFill>
                </a:rPr>
                <a:t>Se clasifican en</a:t>
              </a:r>
              <a:endParaRPr lang="es-ES" dirty="0"/>
            </a:p>
          </p:txBody>
        </p:sp>
        <p:sp>
          <p:nvSpPr>
            <p:cNvPr id="16" name="15 Abrir llave"/>
            <p:cNvSpPr/>
            <p:nvPr/>
          </p:nvSpPr>
          <p:spPr>
            <a:xfrm>
              <a:off x="3714743" y="4357694"/>
              <a:ext cx="142876" cy="1357322"/>
            </a:xfrm>
            <a:prstGeom prst="lef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3. LA PARTICIPACION EN LOS E.N.P.</a:t>
            </a:r>
            <a:endParaRPr lang="es-ES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900113" y="1357313"/>
            <a:ext cx="3214687" cy="357187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Análisis de los actores</a:t>
            </a:r>
          </a:p>
        </p:txBody>
      </p:sp>
      <p:grpSp>
        <p:nvGrpSpPr>
          <p:cNvPr id="36868" name="19 Grupo"/>
          <p:cNvGrpSpPr>
            <a:grpSpLocks/>
          </p:cNvGrpSpPr>
          <p:nvPr/>
        </p:nvGrpSpPr>
        <p:grpSpPr bwMode="auto">
          <a:xfrm>
            <a:off x="985838" y="2000250"/>
            <a:ext cx="7172325" cy="3071813"/>
            <a:chOff x="985769" y="2214554"/>
            <a:chExt cx="7172462" cy="3071834"/>
          </a:xfrm>
        </p:grpSpPr>
        <p:grpSp>
          <p:nvGrpSpPr>
            <p:cNvPr id="36869" name="17 Grupo"/>
            <p:cNvGrpSpPr>
              <a:grpSpLocks/>
            </p:cNvGrpSpPr>
            <p:nvPr/>
          </p:nvGrpSpPr>
          <p:grpSpPr bwMode="auto">
            <a:xfrm>
              <a:off x="985769" y="3071810"/>
              <a:ext cx="7172462" cy="2214578"/>
              <a:chOff x="900000" y="2000240"/>
              <a:chExt cx="7172462" cy="2214578"/>
            </a:xfrm>
          </p:grpSpPr>
          <p:sp>
            <p:nvSpPr>
              <p:cNvPr id="9" name="8 CuadroTexto"/>
              <p:cNvSpPr txBox="1"/>
              <p:nvPr/>
            </p:nvSpPr>
            <p:spPr>
              <a:xfrm>
                <a:off x="900000" y="2000240"/>
                <a:ext cx="7143886" cy="64611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FF0066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latin typeface="+mn-lt"/>
                  </a:rPr>
                  <a:t>Identificar quien es quien, dentro de una realidad concreta sobre la que queremos intervenir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928576" y="2782883"/>
                <a:ext cx="7143886" cy="646116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FF0066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latin typeface="+mn-lt"/>
                  </a:rPr>
                  <a:t>Describir los distintos agentes identificados en cuanto a intereses, razones, rol que juegan, …</a:t>
                </a: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928576" y="3568701"/>
                <a:ext cx="7143886" cy="64611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FF0066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dirty="0">
                    <a:latin typeface="+mn-lt"/>
                  </a:rPr>
                  <a:t>Caracterizar las relaciones entre los distintos </a:t>
                </a:r>
              </a:p>
              <a:p>
                <a:pPr algn="ctr">
                  <a:defRPr/>
                </a:pPr>
                <a:r>
                  <a:rPr lang="es-ES" dirty="0">
                    <a:latin typeface="+mn-lt"/>
                  </a:rPr>
                  <a:t>agentes identificados</a:t>
                </a:r>
              </a:p>
            </p:txBody>
          </p:sp>
        </p:grpSp>
        <p:sp>
          <p:nvSpPr>
            <p:cNvPr id="19" name="18 Elipse"/>
            <p:cNvSpPr/>
            <p:nvPr/>
          </p:nvSpPr>
          <p:spPr>
            <a:xfrm>
              <a:off x="3394052" y="2214554"/>
              <a:ext cx="2355895" cy="571504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800" dirty="0">
                  <a:solidFill>
                    <a:schemeClr val="tx1"/>
                  </a:solidFill>
                </a:rPr>
                <a:t>Fases</a:t>
              </a:r>
              <a:endParaRPr lang="es-E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3. LA PARTICIPACION EN LOS E.N.P.</a:t>
            </a:r>
            <a:endParaRPr lang="es-ES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900113" y="1357313"/>
            <a:ext cx="3214687" cy="357187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Análisis de los actores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928688" y="2143125"/>
            <a:ext cx="7500937" cy="31702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000" dirty="0">
                <a:latin typeface="+mn-lt"/>
              </a:rPr>
              <a:t>El análisis de los actores ayudará a diagnosticar la situación de partida y ajustar las herramientas que vayamos a utilizar en el proceso participativo a la realidad identificada</a:t>
            </a:r>
            <a:r>
              <a:rPr lang="es-ES" sz="2000" dirty="0"/>
              <a:t>.</a:t>
            </a:r>
          </a:p>
          <a:p>
            <a:pPr algn="just">
              <a:defRPr/>
            </a:pPr>
            <a:endParaRPr lang="es-ES" sz="2000" dirty="0"/>
          </a:p>
          <a:p>
            <a:pPr algn="just">
              <a:defRPr/>
            </a:pPr>
            <a:r>
              <a:rPr lang="es-ES" sz="2000" dirty="0">
                <a:latin typeface="+mn-lt"/>
              </a:rPr>
              <a:t>No hay que pretender hacer una caracterización tan detallada que impida la participación</a:t>
            </a:r>
          </a:p>
          <a:p>
            <a:pPr algn="just">
              <a:defRPr/>
            </a:pPr>
            <a:endParaRPr lang="es-ES" sz="2000" dirty="0">
              <a:latin typeface="+mn-lt"/>
            </a:endParaRPr>
          </a:p>
          <a:p>
            <a:pPr algn="just">
              <a:defRPr/>
            </a:pPr>
            <a:r>
              <a:rPr lang="es-ES" sz="2000" dirty="0">
                <a:latin typeface="+mn-lt"/>
              </a:rPr>
              <a:t>Las relaciones entre las partes implicadas evolucionan, conviene hacer un seguimiento de los agentes que aparecen y desaparecen a lo largo del proceso.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arcador de contenido"/>
          <p:cNvSpPr>
            <a:spLocks noGrp="1"/>
          </p:cNvSpPr>
          <p:nvPr>
            <p:ph idx="1"/>
          </p:nvPr>
        </p:nvSpPr>
        <p:spPr>
          <a:xfrm>
            <a:off x="1571625" y="1928813"/>
            <a:ext cx="5929313" cy="785812"/>
          </a:xfrm>
        </p:spPr>
        <p:txBody>
          <a:bodyPr anchor="ctr"/>
          <a:lstStyle/>
          <a:p>
            <a:pPr algn="ctr">
              <a:buFont typeface="Wingdings 2" pitchFamily="18" charset="2"/>
              <a:buNone/>
            </a:pPr>
            <a:r>
              <a:rPr lang="es-ES" sz="2400" smtClean="0"/>
              <a:t>CONFLICTOS EN LA PARTICIPACIÓN</a:t>
            </a:r>
          </a:p>
        </p:txBody>
      </p:sp>
      <p:pic>
        <p:nvPicPr>
          <p:cNvPr id="38915" name="Picture 3" descr="C:\Documents and Settings\VYJ\Configuración local\Archivos temporales de Internet\Content.IE5\8X4TTFEF\MCj0312404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9000" y="3143250"/>
            <a:ext cx="2514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3. LA PARTICIPACION EN LOS E.N.P.</a:t>
            </a:r>
            <a:endParaRPr lang="es-ES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643063" y="4500563"/>
            <a:ext cx="6000750" cy="785812"/>
          </a:xfrm>
          <a:prstGeom prst="roundRect">
            <a:avLst/>
          </a:prstGeom>
          <a:solidFill>
            <a:srgbClr val="FFCC00"/>
          </a:solidFill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dirty="0">
                <a:solidFill>
                  <a:schemeClr val="tx1"/>
                </a:solidFill>
              </a:rPr>
              <a:t>¿Cómo solucionarlos?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3. LA PARTICIPACION EN LOS E.N.P.</a:t>
            </a:r>
            <a:endParaRPr lang="es-ES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900113" y="1357313"/>
            <a:ext cx="3214687" cy="357187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Análisis de conflictos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928688" y="2143125"/>
            <a:ext cx="75009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i="1" dirty="0">
                <a:latin typeface="+mn-lt"/>
              </a:rPr>
              <a:t>Controversia explícita que ocurre entre al menos, dos grupos que persiguen metas aparentemente incompatibles y en las que las opiniones, decisiones o conductas de un grupo afectan al otro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000375" y="4429125"/>
            <a:ext cx="3214688" cy="357188"/>
          </a:xfrm>
          <a:prstGeom prst="round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CONFLICTO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4429125" y="3643313"/>
            <a:ext cx="357188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00372"/>
            <a:ext cx="8229600" cy="857256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/>
              <a:t>1. CONCEPTO DE PERCEPCIÓN AMBIENTAL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3. LA PARTICIPACION EN LOS E.N.P.</a:t>
            </a:r>
            <a:endParaRPr lang="es-ES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900113" y="1357313"/>
            <a:ext cx="3214687" cy="357187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Análisis de conflictos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928688" y="2143125"/>
            <a:ext cx="7500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dirty="0">
                <a:latin typeface="+mn-lt"/>
              </a:rPr>
              <a:t>Los conflictos ambientales son debidos a desacuerdos en la regulación del uso y la gestión de recursos naturales y las condiciones ambientales del entorno.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4071938" y="4500563"/>
            <a:ext cx="4572000" cy="3571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Administrativo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4071938" y="4929188"/>
            <a:ext cx="4572000" cy="3571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Judicial</a:t>
            </a:r>
          </a:p>
        </p:txBody>
      </p:sp>
      <p:sp>
        <p:nvSpPr>
          <p:cNvPr id="14" name="13 Llamada de flecha a la derecha"/>
          <p:cNvSpPr/>
          <p:nvPr/>
        </p:nvSpPr>
        <p:spPr>
          <a:xfrm>
            <a:off x="500063" y="4572000"/>
            <a:ext cx="3214687" cy="642938"/>
          </a:xfrm>
          <a:prstGeom prst="rightArrowCallout">
            <a:avLst>
              <a:gd name="adj1" fmla="val 50000"/>
              <a:gd name="adj2" fmla="val 44248"/>
              <a:gd name="adj3" fmla="val 25000"/>
              <a:gd name="adj4" fmla="val 83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</a:rPr>
              <a:t>Gestión conflicto</a:t>
            </a:r>
          </a:p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</a:rPr>
              <a:t>(4 enfoques)</a:t>
            </a:r>
            <a:endParaRPr lang="es-ES" dirty="0"/>
          </a:p>
        </p:txBody>
      </p:sp>
      <p:sp>
        <p:nvSpPr>
          <p:cNvPr id="15" name="14 Abrir llave"/>
          <p:cNvSpPr/>
          <p:nvPr/>
        </p:nvSpPr>
        <p:spPr>
          <a:xfrm>
            <a:off x="3857625" y="4071938"/>
            <a:ext cx="142875" cy="1643062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4071938" y="5357813"/>
            <a:ext cx="4572000" cy="3571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Gestión alternativa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4071938" y="4071938"/>
            <a:ext cx="4572000" cy="3571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Político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screen"/>
          <a:srcRect t="22221" b="6667"/>
          <a:stretch>
            <a:fillRect/>
          </a:stretch>
        </p:blipFill>
        <p:spPr bwMode="auto">
          <a:xfrm>
            <a:off x="500063" y="2571750"/>
            <a:ext cx="7889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357313" y="1785938"/>
            <a:ext cx="6072187" cy="428625"/>
          </a:xfrm>
          <a:prstGeom prst="rect">
            <a:avLst/>
          </a:prstGeom>
          <a:solidFill>
            <a:srgbClr val="FFFF99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Mecanismos para la resolución de conflictos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3. LA PARTICIPACION EN LOS E.N.P.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28600" y="3009900"/>
            <a:ext cx="8686800" cy="838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anchor="ctr">
            <a:normAutofit fontScale="90000"/>
          </a:bodyPr>
          <a:lstStyle/>
          <a:p>
            <a:pPr algn="ctr" eaLnBrk="0" hangingPunct="0">
              <a:defRPr/>
            </a:pPr>
            <a:r>
              <a:rPr lang="es-E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4. HERRAMIENTAS DE PARTICIPACIÓN EN LOS E.N.P.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714625" y="1428750"/>
            <a:ext cx="3714750" cy="428625"/>
          </a:xfrm>
          <a:prstGeom prst="rect">
            <a:avLst/>
          </a:prstGeom>
          <a:solidFill>
            <a:srgbClr val="E1EDFF"/>
          </a:solidFill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>
                <a:solidFill>
                  <a:schemeClr val="tx1"/>
                </a:solidFill>
              </a:rPr>
              <a:t>HERRAMIENTAS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85813" y="2357438"/>
            <a:ext cx="3214687" cy="4143375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Entrevistas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Encuestas 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Concurso de ideas.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Consultas a sectores    interesados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Análisis DAFO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Debates públicos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Audiencias públicas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Internet, foros electrónicos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Talleres de futuro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Técnica </a:t>
            </a:r>
            <a:r>
              <a:rPr lang="es-ES" sz="2000" dirty="0" err="1">
                <a:solidFill>
                  <a:schemeClr val="tx1"/>
                </a:solidFill>
              </a:rPr>
              <a:t>Delphi</a:t>
            </a:r>
            <a:endParaRPr lang="es-ES" sz="2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Consultas populares</a:t>
            </a:r>
            <a:endParaRPr lang="es-E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72063" y="2357438"/>
            <a:ext cx="3214687" cy="4143375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sz="2000" dirty="0">
                <a:solidFill>
                  <a:schemeClr val="tx1"/>
                </a:solidFill>
              </a:rPr>
              <a:t>Jurados ciudadanos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Voluntariado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Iniciativas ciudadanas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Órganos colegiados de  participación pública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Periodo de información y alegaciones.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Acuerdos de colaboración para la gestión, custodia, apadrinamiento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Protestas simbólicas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tx1"/>
                </a:solidFill>
              </a:rPr>
              <a:t> Denuncias y quejas</a:t>
            </a:r>
            <a:r>
              <a:rPr lang="es-ES" dirty="0">
                <a:solidFill>
                  <a:schemeClr val="tx1"/>
                </a:solidFill>
              </a:rPr>
              <a:t>	</a:t>
            </a:r>
          </a:p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285875" y="3286125"/>
            <a:ext cx="7643813" cy="32861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r>
              <a:rPr lang="es-ES" sz="2000" dirty="0">
                <a:solidFill>
                  <a:prstClr val="black"/>
                </a:solidFill>
              </a:rPr>
              <a:t>Las vías de participación más empleadas han sido: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</a:rPr>
              <a:t>La consulta a diversos sectores afectados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</a:rPr>
              <a:t>Consulta a un órgano colegiado de participación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</a:rPr>
              <a:t>Sometimiento del proyecto a un periodo de información pública. </a:t>
            </a:r>
          </a:p>
          <a:p>
            <a:pPr marL="342900" indent="-342900">
              <a:defRPr/>
            </a:pPr>
            <a:r>
              <a:rPr lang="es-ES" sz="2000" dirty="0">
                <a:solidFill>
                  <a:prstClr val="black"/>
                </a:solidFill>
              </a:rPr>
              <a:t>	</a:t>
            </a:r>
          </a:p>
          <a:p>
            <a:pPr marL="342900" indent="-342900">
              <a:defRPr/>
            </a:pPr>
            <a:r>
              <a:rPr lang="es-ES" sz="2000" dirty="0">
                <a:solidFill>
                  <a:prstClr val="black"/>
                </a:solidFill>
              </a:rPr>
              <a:t>	Por el contrario, en la planificación de los espacios no se suelen utilizar instrumentos como: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</a:rPr>
              <a:t>La realización de encuestas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prstClr val="black"/>
                </a:solidFill>
              </a:rPr>
              <a:t>La organización de seminarios de reflexión y debate.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285875" y="1714500"/>
            <a:ext cx="7643813" cy="85725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000" dirty="0">
                <a:solidFill>
                  <a:prstClr val="black"/>
                </a:solidFill>
              </a:rPr>
              <a:t>Las herramientas más utilizadas han sido: entrevistas con propietarios, asociaciones, encuestas, seminarios.</a:t>
            </a:r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500063" y="1214438"/>
            <a:ext cx="4500562" cy="571500"/>
          </a:xfrm>
          <a:prstGeom prst="roundRect">
            <a:avLst/>
          </a:prstGeom>
          <a:solidFill>
            <a:srgbClr val="E1ED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>
                <a:solidFill>
                  <a:prstClr val="black"/>
                </a:solidFill>
              </a:rPr>
              <a:t>1. Participación en la declaración</a:t>
            </a:r>
            <a:r>
              <a:rPr lang="es-ES" sz="2000" dirty="0">
                <a:solidFill>
                  <a:prstClr val="black"/>
                </a:solidFill>
              </a:rPr>
              <a:t>. 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571500" y="2786063"/>
            <a:ext cx="4500563" cy="571500"/>
          </a:xfrm>
          <a:prstGeom prst="roundRect">
            <a:avLst/>
          </a:prstGeom>
          <a:solidFill>
            <a:srgbClr val="E1ED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prstClr val="black"/>
                </a:solidFill>
              </a:rPr>
              <a:t>2. Participación en la planificación</a:t>
            </a:r>
            <a:r>
              <a:rPr lang="es-ES" sz="2000" dirty="0">
                <a:solidFill>
                  <a:prstClr val="black"/>
                </a:solidFill>
              </a:rPr>
              <a:t>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grpSp>
        <p:nvGrpSpPr>
          <p:cNvPr id="46083" name="8 Grupo"/>
          <p:cNvGrpSpPr>
            <a:grpSpLocks/>
          </p:cNvGrpSpPr>
          <p:nvPr/>
        </p:nvGrpSpPr>
        <p:grpSpPr bwMode="auto">
          <a:xfrm>
            <a:off x="571500" y="1214438"/>
            <a:ext cx="8358188" cy="3786187"/>
            <a:chOff x="571472" y="2786058"/>
            <a:chExt cx="8358246" cy="3786214"/>
          </a:xfrm>
        </p:grpSpPr>
        <p:sp>
          <p:nvSpPr>
            <p:cNvPr id="7" name="6 Rectángulo"/>
            <p:cNvSpPr/>
            <p:nvPr/>
          </p:nvSpPr>
          <p:spPr>
            <a:xfrm>
              <a:off x="1285852" y="3286124"/>
              <a:ext cx="7643866" cy="32861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342900" indent="-342900">
                <a:defRPr/>
              </a:pPr>
              <a:r>
                <a:rPr lang="es-ES" sz="2000" dirty="0">
                  <a:solidFill>
                    <a:prstClr val="black"/>
                  </a:solidFill>
                </a:rPr>
                <a:t>Los instrumentos más utilizados en la gestión sigue siendo:</a:t>
              </a:r>
            </a:p>
            <a:p>
              <a:pPr marL="800100" lvl="1" indent="-342900">
                <a:buFont typeface="Arial" pitchFamily="34" charset="0"/>
                <a:buChar char="•"/>
                <a:defRPr/>
              </a:pPr>
              <a:r>
                <a:rPr lang="es-ES" sz="2000" dirty="0">
                  <a:solidFill>
                    <a:prstClr val="black"/>
                  </a:solidFill>
                </a:rPr>
                <a:t>los órganos colegiados de participación pública</a:t>
              </a:r>
            </a:p>
            <a:p>
              <a:pPr marL="800100" lvl="1" indent="-342900">
                <a:buFont typeface="Arial" pitchFamily="34" charset="0"/>
                <a:buChar char="•"/>
                <a:defRPr/>
              </a:pPr>
              <a:r>
                <a:rPr lang="es-ES" sz="2000" dirty="0">
                  <a:solidFill>
                    <a:prstClr val="black"/>
                  </a:solidFill>
                </a:rPr>
                <a:t>las entrevistas de los interesados con miembros del equipo gestor</a:t>
              </a:r>
            </a:p>
            <a:p>
              <a:pPr marL="800100" lvl="1" indent="-342900">
                <a:buFont typeface="Arial" pitchFamily="34" charset="0"/>
                <a:buChar char="•"/>
                <a:defRPr/>
              </a:pPr>
              <a:r>
                <a:rPr lang="es-ES" sz="2000" dirty="0">
                  <a:solidFill>
                    <a:prstClr val="black"/>
                  </a:solidFill>
                </a:rPr>
                <a:t>la recepción de comunicaciones escritas que contienen propuestas o sugerencias. </a:t>
              </a:r>
            </a:p>
            <a:p>
              <a:pPr marL="342900" indent="-342900">
                <a:defRPr/>
              </a:pPr>
              <a:r>
                <a:rPr lang="es-ES" sz="2000" dirty="0">
                  <a:solidFill>
                    <a:prstClr val="black"/>
                  </a:solidFill>
                </a:rPr>
                <a:t>	</a:t>
              </a:r>
            </a:p>
            <a:p>
              <a:pPr marL="342900" indent="-342900">
                <a:defRPr/>
              </a:pPr>
              <a:r>
                <a:rPr lang="es-ES" sz="2000" dirty="0">
                  <a:solidFill>
                    <a:prstClr val="black"/>
                  </a:solidFill>
                </a:rPr>
                <a:t>	Mientras que la realización de encuestas y la organización de seminarios o grupos de trabajo son opciones minoritarias.</a:t>
              </a:r>
            </a:p>
            <a:p>
              <a:pPr marL="342900" indent="-342900">
                <a:buFontTx/>
                <a:buAutoNum type="arabicPeriod" startAt="3"/>
                <a:defRPr/>
              </a:pPr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571472" y="2786058"/>
              <a:ext cx="4500594" cy="571504"/>
            </a:xfrm>
            <a:prstGeom prst="roundRect">
              <a:avLst/>
            </a:prstGeom>
            <a:solidFill>
              <a:srgbClr val="E1ED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" sz="2000" b="1" dirty="0">
                  <a:solidFill>
                    <a:prstClr val="black"/>
                  </a:solidFill>
                </a:rPr>
                <a:t>3. Participación en la gestión</a:t>
              </a:r>
              <a:r>
                <a:rPr lang="es-ES" sz="2000" dirty="0">
                  <a:solidFill>
                    <a:prstClr val="black"/>
                  </a:solidFill>
                </a:rPr>
                <a:t>. 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Marcador de contenido"/>
          <p:cNvSpPr>
            <a:spLocks noGrp="1"/>
          </p:cNvSpPr>
          <p:nvPr>
            <p:ph idx="1"/>
          </p:nvPr>
        </p:nvSpPr>
        <p:spPr>
          <a:xfrm>
            <a:off x="228600" y="2071688"/>
            <a:ext cx="8686800" cy="857250"/>
          </a:xfrm>
          <a:solidFill>
            <a:srgbClr val="FFFFCC"/>
          </a:solidFill>
          <a:ln w="25400">
            <a:solidFill>
              <a:srgbClr val="00B0F0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400" smtClean="0"/>
              <a:t>Cada herramienta de participación tiene sus ventajas y valores, pero también tiene sus limitaciones o puntos débiles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06613" y="4000500"/>
            <a:ext cx="4930775" cy="857250"/>
          </a:xfrm>
          <a:prstGeom prst="rect">
            <a:avLst/>
          </a:prstGeom>
          <a:solidFill>
            <a:srgbClr val="E1ED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El valor de un determinado instrumento dependerá de cómo se aplique y en qué contextos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4464050" y="3214688"/>
            <a:ext cx="215900" cy="50006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6 Imagen" descr="brainstormin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28788" y="1554163"/>
            <a:ext cx="56626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3 Marcador de contenido"/>
          <p:cNvSpPr>
            <a:spLocks noGrp="1"/>
          </p:cNvSpPr>
          <p:nvPr>
            <p:ph idx="1"/>
          </p:nvPr>
        </p:nvSpPr>
        <p:spPr>
          <a:xfrm>
            <a:off x="612775" y="1511300"/>
            <a:ext cx="3387725" cy="488950"/>
          </a:xfr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800" b="1" i="1" smtClean="0">
                <a:solidFill>
                  <a:schemeClr val="tx1"/>
                </a:solidFill>
              </a:rPr>
              <a:t>CONCURSO DE IDEAS</a:t>
            </a:r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pic>
        <p:nvPicPr>
          <p:cNvPr id="48133" name="Picture 2" descr="C:\Documents and Settings\vprieto\Configuración local\Archivos temporales de Internet\Content.IE5\K2ECEEOX\MC900071193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13" y="4500563"/>
            <a:ext cx="148272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3 Marcador de contenido"/>
          <p:cNvSpPr>
            <a:spLocks noGrp="1"/>
          </p:cNvSpPr>
          <p:nvPr>
            <p:ph idx="1"/>
          </p:nvPr>
        </p:nvSpPr>
        <p:spPr>
          <a:xfrm>
            <a:off x="612775" y="1511300"/>
            <a:ext cx="8062913" cy="3384550"/>
          </a:xfr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800" b="1" i="1" smtClean="0">
                <a:solidFill>
                  <a:schemeClr val="tx1"/>
                </a:solidFill>
              </a:rPr>
              <a:t>CONCURSO DE IDEAS</a:t>
            </a:r>
          </a:p>
          <a:p>
            <a:pPr algn="just">
              <a:buClr>
                <a:srgbClr val="0000FF"/>
              </a:buClr>
              <a:buSzPct val="80000"/>
              <a:buFont typeface="Arial" pitchFamily="34" charset="0"/>
              <a:buChar char="•"/>
            </a:pPr>
            <a:r>
              <a:rPr lang="es-ES" sz="2000" smtClean="0"/>
              <a:t>Para convocar  un concurso de ideas es necesario definir el problema a abordar</a:t>
            </a:r>
          </a:p>
          <a:p>
            <a:pPr algn="just">
              <a:buClr>
                <a:srgbClr val="0000FF"/>
              </a:buClr>
              <a:buSzPct val="80000"/>
              <a:buFont typeface="Arial" pitchFamily="34" charset="0"/>
              <a:buChar char="•"/>
            </a:pPr>
            <a:endParaRPr lang="es-ES" sz="2000" i="1" smtClean="0"/>
          </a:p>
          <a:p>
            <a:pPr algn="just">
              <a:buClr>
                <a:srgbClr val="0000FF"/>
              </a:buClr>
              <a:buSzPct val="80000"/>
              <a:buFont typeface="Arial" pitchFamily="34" charset="0"/>
              <a:buChar char="•"/>
            </a:pPr>
            <a:r>
              <a:rPr lang="es-ES" sz="2000" smtClean="0"/>
              <a:t>Personas y grupos preparan proyectos o definen ideas  que permitan dar respuesta a problemas concretos relacionados con un espacio.</a:t>
            </a:r>
          </a:p>
          <a:p>
            <a:pPr algn="just">
              <a:buClr>
                <a:srgbClr val="0000FF"/>
              </a:buClr>
              <a:buSzPct val="80000"/>
              <a:buFont typeface="Arial" pitchFamily="34" charset="0"/>
              <a:buChar char="•"/>
            </a:pPr>
            <a:endParaRPr lang="es-ES" sz="2000" smtClean="0"/>
          </a:p>
          <a:p>
            <a:pPr algn="just">
              <a:buClr>
                <a:srgbClr val="0000FF"/>
              </a:buClr>
              <a:buSzPct val="80000"/>
              <a:buFont typeface="Arial" pitchFamily="34" charset="0"/>
              <a:buChar char="•"/>
            </a:pPr>
            <a:r>
              <a:rPr lang="es-ES" sz="2000" smtClean="0"/>
              <a:t>Los trabajos producidos son posteriormente divulgados o expuestos al público para conocer las soluciones propuestas.</a:t>
            </a:r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pic>
        <p:nvPicPr>
          <p:cNvPr id="49156" name="Picture 2" descr="C:\Documents and Settings\vprieto\Configuración local\Archivos temporales de Internet\Content.IE5\K2ECEEOX\MC90007119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13" y="4500563"/>
            <a:ext cx="148272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3 Marcador de contenido"/>
          <p:cNvSpPr>
            <a:spLocks noGrp="1"/>
          </p:cNvSpPr>
          <p:nvPr>
            <p:ph idx="1"/>
          </p:nvPr>
        </p:nvSpPr>
        <p:spPr>
          <a:xfrm>
            <a:off x="612775" y="1511300"/>
            <a:ext cx="8062913" cy="3384550"/>
          </a:xfr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400" b="1" i="1" smtClean="0"/>
              <a:t>Ejemplos</a:t>
            </a:r>
            <a:endParaRPr lang="es-ES" sz="2000" b="1" i="1" smtClean="0"/>
          </a:p>
          <a:p>
            <a:pPr algn="just">
              <a:buClr>
                <a:srgbClr val="00B0F0"/>
              </a:buClr>
              <a:buFont typeface="Wingdings" pitchFamily="2" charset="2"/>
              <a:buChar char="Ø"/>
            </a:pPr>
            <a:r>
              <a:rPr lang="es-ES" sz="2000" smtClean="0"/>
              <a:t>Características de un centro de visitantes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Ø"/>
            </a:pPr>
            <a:r>
              <a:rPr lang="es-ES" sz="2000" smtClean="0"/>
              <a:t>Aprovechar un espacio degradado o disponible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Ø"/>
            </a:pPr>
            <a:r>
              <a:rPr lang="es-ES" sz="2000" smtClean="0"/>
              <a:t>Replantear el uso de un determinado recurso natural </a:t>
            </a:r>
          </a:p>
          <a:p>
            <a:pPr algn="just">
              <a:buFont typeface="Wingdings" pitchFamily="2" charset="2"/>
              <a:buChar char="Ø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r>
              <a:rPr lang="es-ES" sz="2400" b="1" i="1" smtClean="0"/>
              <a:t>Limitación</a:t>
            </a:r>
            <a:endParaRPr lang="es-ES" sz="2000" b="1" i="1" smtClean="0"/>
          </a:p>
          <a:p>
            <a:pPr algn="just">
              <a:buClr>
                <a:srgbClr val="00B0F0"/>
              </a:buClr>
              <a:buFont typeface="Wingdings" pitchFamily="2" charset="2"/>
              <a:buChar char="Ø"/>
            </a:pPr>
            <a:r>
              <a:rPr lang="es-ES" sz="2000" smtClean="0"/>
              <a:t>El conjunto de propuestas presentadas puede no ser suficientemente amplio o diverso.</a:t>
            </a:r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pic>
        <p:nvPicPr>
          <p:cNvPr id="50180" name="Picture 2" descr="C:\Documents and Settings\vprieto\Configuración local\Archivos temporales de Internet\Content.IE5\K2ECEEOX\MC90007119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13" y="4500563"/>
            <a:ext cx="148272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duotone>
              <a:schemeClr val="bg1">
                <a:shade val="30000"/>
                <a:satMod val="455000"/>
              </a:schemeClr>
              <a:schemeClr val="bg1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3929090" cy="5072098"/>
          </a:xfrm>
          <a:solidFill>
            <a:schemeClr val="bg1"/>
          </a:solidFill>
          <a:ln w="44450"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s-ES" sz="2800" b="1" dirty="0" smtClean="0"/>
              <a:t>Percepción ambiental </a:t>
            </a:r>
            <a:r>
              <a:rPr lang="es-ES" sz="2400" b="1" dirty="0" smtClean="0"/>
              <a:t>(</a:t>
            </a:r>
            <a:r>
              <a:rPr lang="es-ES" sz="2400" dirty="0" smtClean="0"/>
              <a:t>William </a:t>
            </a:r>
            <a:r>
              <a:rPr lang="es-ES" sz="2400" dirty="0" err="1" smtClean="0"/>
              <a:t>Ittelson</a:t>
            </a:r>
            <a:r>
              <a:rPr lang="es-ES" sz="2400" dirty="0" smtClean="0"/>
              <a:t>, 1978</a:t>
            </a:r>
            <a:r>
              <a:rPr lang="es-ES" sz="2400" b="1" dirty="0" smtClean="0"/>
              <a:t>)</a:t>
            </a:r>
            <a:endParaRPr lang="es-ES" sz="2800" b="1" dirty="0" smtClean="0"/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s-ES" sz="2000" b="1" dirty="0" smtClean="0"/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s-ES" sz="2800" dirty="0" smtClean="0"/>
              <a:t>Estudio de la percepción humana en el ámbito de la relación del hombre y el medio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§"/>
              <a:defRPr/>
            </a:pPr>
            <a:r>
              <a:rPr lang="es-ES" sz="2800" dirty="0" smtClean="0"/>
              <a:t>Diferenciación entre la denominada “percepción objetual” y la “percepción ambiental”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/>
              <a:t>1. CONCEPTO DE PERCEPCIÓN AMBIENTAL</a:t>
            </a:r>
            <a:endParaRPr lang="es-ES" sz="3200" b="1" dirty="0"/>
          </a:p>
        </p:txBody>
      </p:sp>
      <p:pic>
        <p:nvPicPr>
          <p:cNvPr id="5" name="4 Imagen" descr="educacion+ambiental.bmp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43570" y="2620322"/>
            <a:ext cx="2975548" cy="2737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5 Flecha derecha"/>
          <p:cNvSpPr/>
          <p:nvPr/>
        </p:nvSpPr>
        <p:spPr>
          <a:xfrm>
            <a:off x="4643438" y="3786188"/>
            <a:ext cx="714375" cy="35718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Marcador de contenido"/>
          <p:cNvSpPr>
            <a:spLocks noGrp="1"/>
          </p:cNvSpPr>
          <p:nvPr>
            <p:ph idx="1"/>
          </p:nvPr>
        </p:nvSpPr>
        <p:spPr>
          <a:xfrm>
            <a:off x="612775" y="1511300"/>
            <a:ext cx="8062913" cy="3384550"/>
          </a:xfr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800" b="1" i="1" smtClean="0"/>
              <a:t>Recomendaciones</a:t>
            </a:r>
            <a:endParaRPr lang="es-ES" sz="2000" b="1" i="1" smtClean="0"/>
          </a:p>
          <a:p>
            <a:pPr algn="just">
              <a:spcBef>
                <a:spcPts val="1800"/>
              </a:spcBef>
              <a:buFont typeface="Wingdings" pitchFamily="2" charset="2"/>
              <a:buChar char="ü"/>
            </a:pPr>
            <a:r>
              <a:rPr lang="es-ES" sz="2000" smtClean="0"/>
              <a:t>Es conveniente facilitar a los participantes algunos recursos básicos para que puedan desarrollar adecuadamente su propuesta. 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ü"/>
            </a:pPr>
            <a:r>
              <a:rPr lang="es-ES" sz="2000" smtClean="0"/>
              <a:t>Es importante que las propuestas puedan trasladarse a un formato que facilite su conocimiento y valoración por la gente (carteles, maquetas...). 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ü"/>
            </a:pPr>
            <a:r>
              <a:rPr lang="es-ES" sz="2000" smtClean="0"/>
              <a:t>Las propuestas recogidas deben servir para alimentar el debate social y facilitar la búsqueda de las soluciones más aceptadas y más útiles.</a:t>
            </a:r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pic>
        <p:nvPicPr>
          <p:cNvPr id="51204" name="Picture 2" descr="C:\Documents and Settings\vprieto\Configuración local\Archivos temporales de Internet\Content.IE5\K2ECEEOX\MC900071193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13" y="4500563"/>
            <a:ext cx="148272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6 Imagen" descr="debate.jpg"/>
          <p:cNvPicPr>
            <a:picLocks noChangeAspect="1"/>
          </p:cNvPicPr>
          <p:nvPr/>
        </p:nvPicPr>
        <p:blipFill>
          <a:blip r:embed="rId3" cstate="screen"/>
          <a:srcRect l="2869"/>
          <a:stretch>
            <a:fillRect/>
          </a:stretch>
        </p:blipFill>
        <p:spPr bwMode="auto">
          <a:xfrm>
            <a:off x="1714500" y="1714500"/>
            <a:ext cx="54292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3 Marcador de contenido"/>
          <p:cNvSpPr>
            <a:spLocks noGrp="1"/>
          </p:cNvSpPr>
          <p:nvPr>
            <p:ph idx="1"/>
          </p:nvPr>
        </p:nvSpPr>
        <p:spPr>
          <a:xfrm>
            <a:off x="612775" y="1500188"/>
            <a:ext cx="3246438" cy="488950"/>
          </a:xfrm>
          <a:solidFill>
            <a:schemeClr val="bg1"/>
          </a:solidFill>
          <a:ln w="38100">
            <a:solidFill>
              <a:srgbClr val="FF66FF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800" b="1" i="1" smtClean="0"/>
              <a:t>DEBATES PÚBLICOS</a:t>
            </a:r>
          </a:p>
          <a:p>
            <a:pPr>
              <a:buFont typeface="Wingdings 2" pitchFamily="18" charset="2"/>
              <a:buNone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pic>
        <p:nvPicPr>
          <p:cNvPr id="52228" name="Picture 2" descr="C:\Documents and Settings\VYJ\Configuración local\Archivos temporales de Internet\Content.IE5\CZHAIM36\MCj03013200000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25" y="4857750"/>
            <a:ext cx="181292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8064500" cy="3743325"/>
          </a:xfrm>
          <a:solidFill>
            <a:schemeClr val="bg1"/>
          </a:solidFill>
          <a:ln w="38100">
            <a:solidFill>
              <a:srgbClr val="FF66FF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800" b="1" i="1" smtClean="0"/>
              <a:t>DEBATES PÚBLICOS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Los debates públicos permiten que una serie de actores sociales puedan plantear y defender sus posiciones y propuestas en un marco transparente y plural.</a:t>
            </a:r>
          </a:p>
          <a:p>
            <a:pPr>
              <a:buFont typeface="Arial" pitchFamily="34" charset="0"/>
              <a:buChar char="•"/>
            </a:pPr>
            <a:endParaRPr lang="es-ES" sz="2000" smtClean="0"/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Los debates públicos permiten clarificar ante la ciudadanía las posiciones que defienden personas y organizaciones. </a:t>
            </a:r>
          </a:p>
          <a:p>
            <a:pPr>
              <a:buFont typeface="Arial" pitchFamily="34" charset="0"/>
              <a:buChar char="•"/>
            </a:pPr>
            <a:endParaRPr lang="es-ES" sz="2000" smtClean="0"/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Hacen posible contraponer argumentos, comparar opciones y someter a un análisis crítico las ideas planteadas.</a:t>
            </a:r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pic>
        <p:nvPicPr>
          <p:cNvPr id="53251" name="Picture 2" descr="C:\Documents and Settings\VYJ\Configuración local\Archivos temporales de Internet\Content.IE5\CZHAIM36\MCj0301320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25" y="4857750"/>
            <a:ext cx="181292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8064500" cy="3743325"/>
          </a:xfrm>
          <a:solidFill>
            <a:schemeClr val="bg1"/>
          </a:solidFill>
          <a:ln w="38100">
            <a:solidFill>
              <a:srgbClr val="FF66FF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400" b="1" i="1" smtClean="0">
                <a:solidFill>
                  <a:schemeClr val="tx1"/>
                </a:solidFill>
              </a:rPr>
              <a:t>Limitaciones</a:t>
            </a:r>
            <a:endParaRPr lang="es-ES" sz="2000" b="1" i="1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sz="2200" smtClean="0"/>
              <a:t>Se imponga un ambiente competitivo (a ver quien “gana” el debate)</a:t>
            </a:r>
          </a:p>
          <a:p>
            <a:pPr>
              <a:buFont typeface="Wingdings" pitchFamily="2" charset="2"/>
              <a:buChar char="Ø"/>
            </a:pPr>
            <a:endParaRPr lang="es-ES" sz="2200" smtClean="0"/>
          </a:p>
          <a:p>
            <a:pPr>
              <a:buFont typeface="Wingdings" pitchFamily="2" charset="2"/>
              <a:buChar char="Ø"/>
            </a:pPr>
            <a:r>
              <a:rPr lang="es-ES" sz="2200" smtClean="0"/>
              <a:t>Se ponga más énfasis en lo que nos separa que en lo que nos une</a:t>
            </a:r>
          </a:p>
          <a:p>
            <a:pPr>
              <a:buFont typeface="Wingdings" pitchFamily="2" charset="2"/>
              <a:buChar char="Ø"/>
            </a:pPr>
            <a:endParaRPr lang="es-ES" sz="2200" smtClean="0"/>
          </a:p>
          <a:p>
            <a:pPr>
              <a:buFont typeface="Wingdings" pitchFamily="2" charset="2"/>
              <a:buChar char="Ø"/>
            </a:pPr>
            <a:r>
              <a:rPr lang="es-ES" sz="2200" smtClean="0"/>
              <a:t>Los participantes en el debate adopten actitudes populistas para “ganar” al público.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pic>
        <p:nvPicPr>
          <p:cNvPr id="54276" name="Picture 2" descr="C:\Documents and Settings\VYJ\Configuración local\Archivos temporales de Internet\Content.IE5\CZHAIM36\MCj0301320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25" y="4857750"/>
            <a:ext cx="181292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8064500" cy="3743325"/>
          </a:xfrm>
          <a:solidFill>
            <a:schemeClr val="bg1"/>
          </a:solidFill>
          <a:ln w="38100">
            <a:solidFill>
              <a:srgbClr val="FF66FF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400" b="1" i="1" smtClean="0"/>
              <a:t>Recomendaciones</a:t>
            </a:r>
            <a:endParaRPr lang="es-ES" sz="2000" b="1" i="1" smtClean="0"/>
          </a:p>
          <a:p>
            <a:pPr>
              <a:buFont typeface="Wingdings" pitchFamily="2" charset="2"/>
              <a:buChar char="ü"/>
            </a:pPr>
            <a:endParaRPr lang="es-ES" sz="2000" smtClean="0"/>
          </a:p>
          <a:p>
            <a:pPr>
              <a:buFont typeface="Wingdings" pitchFamily="2" charset="2"/>
              <a:buChar char="ü"/>
            </a:pPr>
            <a:r>
              <a:rPr lang="es-ES" sz="2200" smtClean="0"/>
              <a:t>En el debate público la figura del moderador tiene un valor fundamental. Es importante seleccionar a una persona que no sea percibida como parcial.</a:t>
            </a:r>
          </a:p>
          <a:p>
            <a:pPr>
              <a:buFont typeface="Wingdings" pitchFamily="2" charset="2"/>
              <a:buChar char="ü"/>
            </a:pPr>
            <a:endParaRPr lang="es-ES" sz="2200" smtClean="0"/>
          </a:p>
          <a:p>
            <a:pPr>
              <a:buFont typeface="Wingdings" pitchFamily="2" charset="2"/>
              <a:buChar char="ü"/>
            </a:pPr>
            <a:r>
              <a:rPr lang="es-ES" sz="2200" smtClean="0"/>
              <a:t>Es importante equilibrar bien los tiempos de intervención para evitar que las aportaciones del público queden relegadas a la mínima expresión.</a:t>
            </a:r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pic>
        <p:nvPicPr>
          <p:cNvPr id="55300" name="Picture 2" descr="C:\Documents and Settings\VYJ\Configuración local\Archivos temporales de Internet\Content.IE5\CZHAIM36\MCj0301320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25" y="4857750"/>
            <a:ext cx="181292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4 Imagen" descr="audiencia-public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38" y="1714500"/>
            <a:ext cx="68770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3746500" cy="500062"/>
          </a:xfrm>
          <a:solidFill>
            <a:schemeClr val="bg1"/>
          </a:solidFill>
          <a:ln w="38100">
            <a:solidFill>
              <a:srgbClr val="FF0066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800" b="1" i="1" smtClean="0"/>
              <a:t>AUDIENCIAS PÚBLICAS</a:t>
            </a:r>
            <a:endParaRPr lang="es-ES" sz="2000" smtClean="0"/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pic>
        <p:nvPicPr>
          <p:cNvPr id="56325" name="Picture 1" descr="C:\Documents and Settings\VYJ\Configuración local\Archivos temporales de Internet\Content.IE5\8X4TTFEF\MCj02957210000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0" y="4675188"/>
            <a:ext cx="3071813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8064500" cy="3384550"/>
          </a:xfrm>
          <a:solidFill>
            <a:schemeClr val="bg1"/>
          </a:solidFill>
          <a:ln w="38100">
            <a:solidFill>
              <a:srgbClr val="FF0066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es-ES" sz="2800" b="1" i="1" dirty="0" smtClean="0"/>
              <a:t>AUDIENCIAS PÚBLICAS</a:t>
            </a:r>
            <a:endParaRPr lang="es-ES" sz="2000" b="1" i="1" dirty="0" smtClean="0"/>
          </a:p>
          <a:p>
            <a:pPr marL="180000" algn="just">
              <a:spcBef>
                <a:spcPts val="1800"/>
              </a:spcBef>
              <a:buFont typeface="Wingdings 2" pitchFamily="18" charset="2"/>
              <a:buNone/>
              <a:defRPr/>
            </a:pPr>
            <a:r>
              <a:rPr lang="es-ES" sz="2400" dirty="0" smtClean="0"/>
              <a:t>	A través del procedimiento de audiencia pública la autoridad administrativa responsable de tomar una decisión presenta la cuestión y recibe comentarios y sugerencias de los ciudadanos, en una o varias sesiones de trabajo abiertas a la presencia de cualquier interesado.</a:t>
            </a:r>
          </a:p>
          <a:p>
            <a:pPr>
              <a:defRPr/>
            </a:pPr>
            <a:endParaRPr lang="es-ES" sz="2000" dirty="0" smtClean="0"/>
          </a:p>
          <a:p>
            <a:pPr algn="just">
              <a:buFontTx/>
              <a:buChar char="-"/>
              <a:defRPr/>
            </a:pPr>
            <a:endParaRPr lang="es-ES" sz="2000" dirty="0" smtClean="0"/>
          </a:p>
          <a:p>
            <a:pPr algn="just">
              <a:buFont typeface="Wingdings 2" pitchFamily="18" charset="2"/>
              <a:buNone/>
              <a:defRPr/>
            </a:pPr>
            <a:endParaRPr lang="es-ES" sz="20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pic>
        <p:nvPicPr>
          <p:cNvPr id="57348" name="Picture 1" descr="C:\Documents and Settings\VYJ\Configuración local\Archivos temporales de Internet\Content.IE5\8X4TTFEF\MCj0295721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4675188"/>
            <a:ext cx="3071813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2 Marcador de contenido"/>
          <p:cNvSpPr>
            <a:spLocks noGrp="1"/>
          </p:cNvSpPr>
          <p:nvPr>
            <p:ph idx="1"/>
          </p:nvPr>
        </p:nvSpPr>
        <p:spPr>
          <a:xfrm>
            <a:off x="539750" y="1501775"/>
            <a:ext cx="8172450" cy="3713163"/>
          </a:xfrm>
          <a:solidFill>
            <a:schemeClr val="bg1"/>
          </a:solidFill>
          <a:ln w="38100">
            <a:solidFill>
              <a:srgbClr val="FF0066"/>
            </a:solidFill>
          </a:ln>
        </p:spPr>
        <p:txBody>
          <a:bodyPr/>
          <a:lstStyle/>
          <a:p>
            <a:pPr>
              <a:buClr>
                <a:srgbClr val="FF0066"/>
              </a:buClr>
            </a:pPr>
            <a:r>
              <a:rPr lang="es-ES" sz="2200" smtClean="0"/>
              <a:t>Las audiencias públicas proporcionan transparencia a las instituciones y constituyen una excelente oportunidad para la comunicación directa entre autoridades públicas y actores sociales en relación con un tema que será objeto de una decisión institucional.</a:t>
            </a:r>
          </a:p>
          <a:p>
            <a:pPr>
              <a:buClr>
                <a:srgbClr val="FF0066"/>
              </a:buClr>
              <a:buFont typeface="Wingdings 2" pitchFamily="18" charset="2"/>
              <a:buNone/>
            </a:pPr>
            <a:endParaRPr lang="es-ES" sz="2200" smtClean="0"/>
          </a:p>
          <a:p>
            <a:pPr>
              <a:buClr>
                <a:srgbClr val="FF0066"/>
              </a:buClr>
            </a:pPr>
            <a:r>
              <a:rPr lang="es-ES" sz="2200" smtClean="0"/>
              <a:t>Permiten a las autoridades explicar a los asistentes los fundamentos que justifican su propuesta de decisión y a la ciudadanía presentar datos relevantes, expectativas, preocupaciones o propuestas alternativas.</a:t>
            </a:r>
          </a:p>
          <a:p>
            <a:pPr>
              <a:buClr>
                <a:srgbClr val="FF0066"/>
              </a:buClr>
            </a:pPr>
            <a:endParaRPr lang="es-ES" sz="2000" smtClean="0"/>
          </a:p>
          <a:p>
            <a:pPr algn="just">
              <a:buClr>
                <a:srgbClr val="FF0066"/>
              </a:buClr>
              <a:buFont typeface="Wingdings 2" pitchFamily="18" charset="2"/>
              <a:buNone/>
            </a:pPr>
            <a:endParaRPr lang="es-ES" sz="2000" smtClean="0"/>
          </a:p>
          <a:p>
            <a:pPr>
              <a:buClr>
                <a:srgbClr val="FF0066"/>
              </a:buClr>
            </a:pPr>
            <a:endParaRPr lang="es-ES" sz="200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pic>
        <p:nvPicPr>
          <p:cNvPr id="58372" name="Picture 1" descr="C:\Documents and Settings\VYJ\Configuración local\Archivos temporales de Internet\Content.IE5\8X4TTFEF\MCj0295721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4675188"/>
            <a:ext cx="3071813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539750" y="1428750"/>
            <a:ext cx="8172450" cy="1500188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342900" algn="just" eaLnBrk="0" hangingPunct="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s-ES" sz="2200" dirty="0">
                <a:solidFill>
                  <a:srgbClr val="4E3B30"/>
                </a:solidFill>
              </a:rPr>
              <a:t>	Se contempla en numerosos países como una parte de los procedimientos de toma de decisiones en materia ambiental (evaluaciones de impacto ambiental)</a:t>
            </a:r>
          </a:p>
        </p:txBody>
      </p:sp>
      <p:sp>
        <p:nvSpPr>
          <p:cNvPr id="11" name="10 Esquina doblada"/>
          <p:cNvSpPr/>
          <p:nvPr/>
        </p:nvSpPr>
        <p:spPr>
          <a:xfrm>
            <a:off x="539750" y="3286125"/>
            <a:ext cx="8172450" cy="1643063"/>
          </a:xfrm>
          <a:prstGeom prst="foldedCorner">
            <a:avLst/>
          </a:prstGeom>
          <a:solidFill>
            <a:srgbClr val="FFDDFF"/>
          </a:solidFill>
          <a:ln w="317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2400" i="1" dirty="0">
                <a:solidFill>
                  <a:schemeClr val="tx1"/>
                </a:solidFill>
              </a:rPr>
              <a:t>Limitaciones</a:t>
            </a:r>
          </a:p>
          <a:p>
            <a:pPr algn="just">
              <a:defRPr/>
            </a:pPr>
            <a:endParaRPr lang="es-ES" sz="1200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2000" dirty="0">
                <a:solidFill>
                  <a:schemeClr val="tx1"/>
                </a:solidFill>
              </a:rPr>
              <a:t>Permiten expresar posturas pero no fomentan el diálogo, tendiendo a polarizar las visiones existentes sobre un tema.</a:t>
            </a:r>
          </a:p>
        </p:txBody>
      </p:sp>
      <p:pic>
        <p:nvPicPr>
          <p:cNvPr id="59397" name="Picture 1" descr="C:\Documents and Settings\VYJ\Configuración local\Archivos temporales de Internet\Content.IE5\8X4TTFEF\MCj0295721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4675188"/>
            <a:ext cx="3071813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500034" y="1285860"/>
          <a:ext cx="707236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0420" name="Picture 1" descr="C:\Documents and Settings\VYJ\Configuración local\Archivos temporales de Internet\Content.IE5\8X4TTFEF\MCj02957210000[1].wm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15125" y="5292725"/>
            <a:ext cx="2071688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duotone>
              <a:schemeClr val="bg1">
                <a:shade val="30000"/>
                <a:satMod val="455000"/>
              </a:schemeClr>
              <a:schemeClr val="bg1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/>
              <a:t>1. CONCEPTO DE PERCEPCIÓN AMBIENTAL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4 Imagen" descr="internet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13" y="1714500"/>
            <a:ext cx="4445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5175250" cy="500062"/>
          </a:xfrm>
          <a:solidFill>
            <a:schemeClr val="bg1"/>
          </a:solidFill>
          <a:ln w="44450">
            <a:solidFill>
              <a:srgbClr val="66FF66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800" b="1" i="1" smtClean="0"/>
              <a:t>INTERNET, FOROS ELECTRÓNICOS</a:t>
            </a:r>
            <a:endParaRPr lang="es-ES" sz="2000" smtClean="0"/>
          </a:p>
          <a:p>
            <a:endParaRPr lang="es-ES" sz="2400" smtClean="0"/>
          </a:p>
          <a:p>
            <a:pPr>
              <a:buFont typeface="Wingdings 2" pitchFamily="18" charset="2"/>
              <a:buNone/>
            </a:pPr>
            <a:endParaRPr lang="es-ES" sz="2000" smtClean="0"/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pic>
        <p:nvPicPr>
          <p:cNvPr id="61444" name="Picture 2" descr="C:\Documents and Settings\vprieto\Configuración local\Archivos temporales de Internet\Content.IE5\IS1VE61I\MC900056262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13" y="4714875"/>
            <a:ext cx="1560512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8064500" cy="3714750"/>
          </a:xfrm>
          <a:solidFill>
            <a:schemeClr val="bg1"/>
          </a:solidFill>
          <a:ln w="44450">
            <a:solidFill>
              <a:srgbClr val="66FF66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es-ES" sz="2800" b="1" i="1" dirty="0" smtClean="0"/>
              <a:t>INTERNET, FOROS ELECTRÓNICOS</a:t>
            </a:r>
          </a:p>
          <a:p>
            <a:pPr marL="180000" algn="just">
              <a:buFont typeface="Wingdings 2" pitchFamily="18" charset="2"/>
              <a:buNone/>
              <a:defRPr/>
            </a:pPr>
            <a:r>
              <a:rPr lang="es-ES" sz="2400" dirty="0" smtClean="0"/>
              <a:t>	Internet se ha convertido en un valioso recurso informativo en materia de medio ambiente y sostenibilidad. </a:t>
            </a:r>
          </a:p>
          <a:p>
            <a:pPr algn="just">
              <a:defRPr/>
            </a:pPr>
            <a:endParaRPr lang="es-ES" sz="2400" dirty="0" smtClean="0"/>
          </a:p>
          <a:p>
            <a:pPr marL="180000" algn="just">
              <a:buFont typeface="Wingdings 2" pitchFamily="18" charset="2"/>
              <a:buNone/>
              <a:defRPr/>
            </a:pPr>
            <a:r>
              <a:rPr lang="es-ES" sz="2400" dirty="0" smtClean="0"/>
              <a:t>	Pero también abre interesantes posibilidades para promover el intercambio de ideas y el debate y para mejorar la transparencia en la toma de decisiones públicas.</a:t>
            </a:r>
          </a:p>
          <a:p>
            <a:pPr>
              <a:defRPr/>
            </a:pPr>
            <a:endParaRPr lang="es-ES" sz="2000" dirty="0" smtClean="0"/>
          </a:p>
          <a:p>
            <a:pPr>
              <a:defRPr/>
            </a:pPr>
            <a:endParaRPr lang="es-ES" sz="2400" dirty="0" smtClean="0"/>
          </a:p>
          <a:p>
            <a:pPr>
              <a:buFont typeface="Wingdings 2" pitchFamily="18" charset="2"/>
              <a:buNone/>
              <a:defRPr/>
            </a:pPr>
            <a:endParaRPr lang="es-ES" sz="2000" dirty="0" smtClean="0"/>
          </a:p>
          <a:p>
            <a:pPr algn="just">
              <a:buFontTx/>
              <a:buChar char="-"/>
              <a:defRPr/>
            </a:pPr>
            <a:endParaRPr lang="es-ES" sz="2000" dirty="0" smtClean="0"/>
          </a:p>
          <a:p>
            <a:pPr algn="just">
              <a:buFont typeface="Wingdings 2" pitchFamily="18" charset="2"/>
              <a:buNone/>
              <a:defRPr/>
            </a:pPr>
            <a:endParaRPr lang="es-ES" sz="2000" dirty="0"/>
          </a:p>
        </p:txBody>
      </p:sp>
      <p:pic>
        <p:nvPicPr>
          <p:cNvPr id="62467" name="Picture 2" descr="C:\Documents and Settings\vprieto\Configuración local\Archivos temporales de Internet\Content.IE5\IS1VE61I\MC900056262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2313" y="4714875"/>
            <a:ext cx="1560512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3 Marcador de contenido"/>
          <p:cNvSpPr>
            <a:spLocks noGrp="1"/>
          </p:cNvSpPr>
          <p:nvPr>
            <p:ph idx="1"/>
          </p:nvPr>
        </p:nvSpPr>
        <p:spPr>
          <a:xfrm>
            <a:off x="285750" y="1500188"/>
            <a:ext cx="8686800" cy="50006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endParaRPr lang="es-ES" sz="2400" i="1" smtClean="0"/>
          </a:p>
          <a:p>
            <a:pPr algn="just"/>
            <a:endParaRPr lang="es-ES" sz="2400" smtClean="0"/>
          </a:p>
          <a:p>
            <a:pPr algn="just">
              <a:buFont typeface="Wingdings 2" pitchFamily="18" charset="2"/>
              <a:buNone/>
            </a:pPr>
            <a:endParaRPr lang="es-ES" sz="2400" smtClean="0"/>
          </a:p>
          <a:p>
            <a:pPr algn="just">
              <a:buFont typeface="Wingdings 2" pitchFamily="18" charset="2"/>
              <a:buNone/>
            </a:pPr>
            <a:endParaRPr lang="es-ES" sz="2400" i="1" smtClean="0"/>
          </a:p>
          <a:p>
            <a:endParaRPr lang="es-ES" sz="2000" smtClean="0"/>
          </a:p>
          <a:p>
            <a:endParaRPr lang="es-ES" sz="2400" smtClean="0"/>
          </a:p>
          <a:p>
            <a:pPr>
              <a:buFont typeface="Wingdings 2" pitchFamily="18" charset="2"/>
              <a:buNone/>
            </a:pPr>
            <a:endParaRPr lang="es-ES" sz="2000" smtClean="0"/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714348" y="1397000"/>
          <a:ext cx="69056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3493" name="Picture 2" descr="C:\Documents and Settings\vprieto\Configuración local\Archivos temporales de Internet\Content.IE5\IS1VE61I\MC900056262[1].wm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72313" y="4572000"/>
            <a:ext cx="1560512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8 Imagen" descr="tallere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0" y="1820863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3460750" cy="500062"/>
          </a:xfrm>
          <a:solidFill>
            <a:schemeClr val="bg1"/>
          </a:solidFill>
          <a:ln w="4445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es-ES" sz="2800" b="1" i="1" dirty="0" smtClean="0"/>
              <a:t>TALLERES DE FUTURO</a:t>
            </a:r>
            <a:endParaRPr lang="es-ES" sz="2000" dirty="0" smtClean="0"/>
          </a:p>
          <a:p>
            <a:pPr>
              <a:defRPr/>
            </a:pPr>
            <a:endParaRPr lang="es-ES" sz="2400" dirty="0" smtClean="0"/>
          </a:p>
          <a:p>
            <a:pPr>
              <a:buFont typeface="Wingdings 2" pitchFamily="18" charset="2"/>
              <a:buNone/>
              <a:defRPr/>
            </a:pPr>
            <a:endParaRPr lang="es-ES" sz="2000" dirty="0" smtClean="0"/>
          </a:p>
          <a:p>
            <a:pPr algn="just">
              <a:buFontTx/>
              <a:buChar char="-"/>
              <a:defRPr/>
            </a:pPr>
            <a:endParaRPr lang="es-ES" sz="2000" dirty="0" smtClean="0"/>
          </a:p>
          <a:p>
            <a:pPr algn="just">
              <a:buFont typeface="Wingdings 2" pitchFamily="18" charset="2"/>
              <a:buNone/>
              <a:defRPr/>
            </a:pPr>
            <a:endParaRPr lang="es-ES" sz="2000" dirty="0"/>
          </a:p>
        </p:txBody>
      </p:sp>
      <p:pic>
        <p:nvPicPr>
          <p:cNvPr id="64516" name="Picture 2" descr="C:\Documents and Settings\vprieto\Configuración local\Archivos temporales de Internet\Content.IE5\UWD2C3DF\MC900230987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13" y="5083175"/>
            <a:ext cx="2214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8064500" cy="3743325"/>
          </a:xfrm>
          <a:solidFill>
            <a:schemeClr val="bg1"/>
          </a:solidFill>
          <a:ln w="4445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es-ES" sz="2800" b="1" i="1" dirty="0" smtClean="0"/>
              <a:t>TALLERES DE FUTURO</a:t>
            </a:r>
          </a:p>
          <a:p>
            <a:pPr marL="180000" algn="just">
              <a:buFont typeface="Wingdings 2" pitchFamily="18" charset="2"/>
              <a:buNone/>
              <a:defRPr/>
            </a:pPr>
            <a:r>
              <a:rPr lang="es-ES" sz="2400" i="1" dirty="0" smtClean="0"/>
              <a:t> 	</a:t>
            </a:r>
            <a:r>
              <a:rPr lang="es-ES" sz="2400" dirty="0" smtClean="0"/>
              <a:t>Permiten imaginar futuros deseables y concretar las vías para avanzar.</a:t>
            </a:r>
          </a:p>
          <a:p>
            <a:pPr algn="just">
              <a:buFont typeface="Wingdings 2" pitchFamily="18" charset="2"/>
              <a:buNone/>
              <a:defRPr/>
            </a:pPr>
            <a:endParaRPr lang="es-ES" sz="2400" dirty="0" smtClean="0"/>
          </a:p>
          <a:p>
            <a:pPr>
              <a:defRPr/>
            </a:pPr>
            <a:endParaRPr lang="es-ES" sz="2000" dirty="0" smtClean="0"/>
          </a:p>
          <a:p>
            <a:pPr>
              <a:defRPr/>
            </a:pPr>
            <a:endParaRPr lang="es-ES" sz="2000" dirty="0" smtClean="0"/>
          </a:p>
          <a:p>
            <a:pPr>
              <a:defRPr/>
            </a:pPr>
            <a:endParaRPr lang="es-ES" sz="2400" dirty="0" smtClean="0"/>
          </a:p>
          <a:p>
            <a:pPr>
              <a:buFont typeface="Wingdings 2" pitchFamily="18" charset="2"/>
              <a:buNone/>
              <a:defRPr/>
            </a:pPr>
            <a:endParaRPr lang="es-ES" sz="2000" dirty="0" smtClean="0"/>
          </a:p>
          <a:p>
            <a:pPr algn="just">
              <a:buFontTx/>
              <a:buChar char="-"/>
              <a:defRPr/>
            </a:pPr>
            <a:endParaRPr lang="es-ES" sz="2000" dirty="0" smtClean="0"/>
          </a:p>
          <a:p>
            <a:pPr algn="just">
              <a:buFont typeface="Wingdings 2" pitchFamily="18" charset="2"/>
              <a:buNone/>
              <a:defRPr/>
            </a:pPr>
            <a:endParaRPr lang="es-ES" sz="2000" dirty="0"/>
          </a:p>
        </p:txBody>
      </p:sp>
      <p:grpSp>
        <p:nvGrpSpPr>
          <p:cNvPr id="65539" name="11 Grupo"/>
          <p:cNvGrpSpPr>
            <a:grpSpLocks/>
          </p:cNvGrpSpPr>
          <p:nvPr/>
        </p:nvGrpSpPr>
        <p:grpSpPr bwMode="auto">
          <a:xfrm>
            <a:off x="1571625" y="2857500"/>
            <a:ext cx="6000750" cy="2071688"/>
            <a:chOff x="1571604" y="2857496"/>
            <a:chExt cx="6000792" cy="2071702"/>
          </a:xfrm>
        </p:grpSpPr>
        <p:sp>
          <p:nvSpPr>
            <p:cNvPr id="5" name="4 Rectángulo"/>
            <p:cNvSpPr/>
            <p:nvPr/>
          </p:nvSpPr>
          <p:spPr>
            <a:xfrm>
              <a:off x="1785919" y="2857496"/>
              <a:ext cx="5572164" cy="4286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400" dirty="0">
                  <a:solidFill>
                    <a:schemeClr val="tx1"/>
                  </a:solidFill>
                </a:rPr>
                <a:t>Situación indeseable / Situación ideal</a:t>
              </a: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1571604" y="4143380"/>
              <a:ext cx="6000792" cy="78581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400" dirty="0">
                  <a:solidFill>
                    <a:schemeClr val="tx1"/>
                  </a:solidFill>
                </a:rPr>
                <a:t>¿Cómo imaginamos la protección y conservación del territorio en 2020?</a:t>
              </a:r>
            </a:p>
          </p:txBody>
        </p:sp>
        <p:sp>
          <p:nvSpPr>
            <p:cNvPr id="8" name="7 Flecha abajo"/>
            <p:cNvSpPr/>
            <p:nvPr/>
          </p:nvSpPr>
          <p:spPr>
            <a:xfrm>
              <a:off x="4394199" y="3429000"/>
              <a:ext cx="357191" cy="571504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65540" name="Picture 2" descr="C:\Documents and Settings\vprieto\Configuración local\Archivos temporales de Internet\Content.IE5\UWD2C3DF\MC900230987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13" y="5083175"/>
            <a:ext cx="2214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pic>
        <p:nvPicPr>
          <p:cNvPr id="66563" name="Picture 2" descr="C:\Documents and Settings\vprieto\Configuración local\Archivos temporales de Internet\Content.IE5\UWD2C3DF\MC900230987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13" y="5083175"/>
            <a:ext cx="2214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64" name="14 Grupo"/>
          <p:cNvGrpSpPr>
            <a:grpSpLocks/>
          </p:cNvGrpSpPr>
          <p:nvPr/>
        </p:nvGrpSpPr>
        <p:grpSpPr bwMode="auto">
          <a:xfrm>
            <a:off x="642938" y="1285875"/>
            <a:ext cx="8143875" cy="3071813"/>
            <a:chOff x="642910" y="1285860"/>
            <a:chExt cx="8143932" cy="3071834"/>
          </a:xfrm>
        </p:grpSpPr>
        <p:sp>
          <p:nvSpPr>
            <p:cNvPr id="9" name="8 Redondear rectángulo de esquina sencilla"/>
            <p:cNvSpPr/>
            <p:nvPr/>
          </p:nvSpPr>
          <p:spPr>
            <a:xfrm>
              <a:off x="1643042" y="1357298"/>
              <a:ext cx="7135862" cy="714380"/>
            </a:xfrm>
            <a:prstGeom prst="round1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indent="-457200" eaLnBrk="0" hangingPunct="0">
                <a:spcBef>
                  <a:spcPct val="20000"/>
                </a:spcBef>
                <a:buClr>
                  <a:srgbClr val="F0A22E"/>
                </a:buClr>
                <a:buSzPct val="70000"/>
                <a:defRPr/>
              </a:pPr>
              <a:r>
                <a:rPr lang="es-ES" sz="2400" dirty="0">
                  <a:solidFill>
                    <a:srgbClr val="4E3B30"/>
                  </a:solidFill>
                </a:rPr>
                <a:t>	</a:t>
              </a:r>
              <a:r>
                <a:rPr lang="es-ES" sz="2200" dirty="0">
                  <a:solidFill>
                    <a:srgbClr val="4E3B30"/>
                  </a:solidFill>
                </a:rPr>
                <a:t>Facilita el punto de encuentro entre agentes que discrepan sobre determinadas problemáticas.</a:t>
              </a:r>
            </a:p>
          </p:txBody>
        </p:sp>
        <p:sp>
          <p:nvSpPr>
            <p:cNvPr id="10" name="9 Nube"/>
            <p:cNvSpPr/>
            <p:nvPr/>
          </p:nvSpPr>
          <p:spPr>
            <a:xfrm>
              <a:off x="642910" y="1285860"/>
              <a:ext cx="1214445" cy="928694"/>
            </a:xfrm>
            <a:prstGeom prst="cloud">
              <a:avLst/>
            </a:prstGeom>
            <a:solidFill>
              <a:srgbClr val="E1ED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10 Redondear rectángulo de esquina sencilla"/>
            <p:cNvSpPr/>
            <p:nvPr/>
          </p:nvSpPr>
          <p:spPr>
            <a:xfrm>
              <a:off x="1643042" y="2428868"/>
              <a:ext cx="7135862" cy="714380"/>
            </a:xfrm>
            <a:prstGeom prst="round1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indent="-457200" eaLnBrk="0" hangingPunct="0">
                <a:spcBef>
                  <a:spcPct val="20000"/>
                </a:spcBef>
                <a:buClr>
                  <a:srgbClr val="F0A22E"/>
                </a:buClr>
                <a:buSzPct val="70000"/>
                <a:defRPr/>
              </a:pPr>
              <a:r>
                <a:rPr lang="es-ES" sz="2400" dirty="0">
                  <a:solidFill>
                    <a:schemeClr val="tx1"/>
                  </a:solidFill>
                </a:rPr>
                <a:t>	</a:t>
              </a:r>
              <a:r>
                <a:rPr lang="es-ES" sz="2200" dirty="0">
                  <a:solidFill>
                    <a:schemeClr val="tx1"/>
                  </a:solidFill>
                </a:rPr>
                <a:t>Facilita la creatividad de los participantes en el taller para definir los futuros deseables/indeseables.</a:t>
              </a:r>
            </a:p>
          </p:txBody>
        </p:sp>
        <p:sp>
          <p:nvSpPr>
            <p:cNvPr id="12" name="11 Redondear rectángulo de esquina sencilla"/>
            <p:cNvSpPr/>
            <p:nvPr/>
          </p:nvSpPr>
          <p:spPr>
            <a:xfrm>
              <a:off x="1650979" y="3500438"/>
              <a:ext cx="7135863" cy="714380"/>
            </a:xfrm>
            <a:prstGeom prst="round1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indent="-457200" eaLnBrk="0" hangingPunct="0">
                <a:spcBef>
                  <a:spcPct val="20000"/>
                </a:spcBef>
                <a:buClr>
                  <a:srgbClr val="F0A22E"/>
                </a:buClr>
                <a:buSzPct val="70000"/>
                <a:defRPr/>
              </a:pPr>
              <a:r>
                <a:rPr lang="es-ES" sz="2400" dirty="0">
                  <a:solidFill>
                    <a:srgbClr val="4E3B30"/>
                  </a:solidFill>
                </a:rPr>
                <a:t>	Estos escenarios pueden elaborarse a partir del análisis DAFO</a:t>
              </a:r>
              <a:r>
                <a:rPr lang="es-ES" sz="2200" dirty="0">
                  <a:solidFill>
                    <a:srgbClr val="4E3B30"/>
                  </a:solidFill>
                </a:rPr>
                <a:t>.</a:t>
              </a:r>
            </a:p>
          </p:txBody>
        </p:sp>
        <p:sp>
          <p:nvSpPr>
            <p:cNvPr id="13" name="12 Nube"/>
            <p:cNvSpPr/>
            <p:nvPr/>
          </p:nvSpPr>
          <p:spPr>
            <a:xfrm>
              <a:off x="642910" y="2357430"/>
              <a:ext cx="1214445" cy="928693"/>
            </a:xfrm>
            <a:prstGeom prst="cloud">
              <a:avLst/>
            </a:prstGeom>
            <a:solidFill>
              <a:srgbClr val="E1ED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13 Nube"/>
            <p:cNvSpPr/>
            <p:nvPr/>
          </p:nvSpPr>
          <p:spPr>
            <a:xfrm>
              <a:off x="642910" y="3429000"/>
              <a:ext cx="1214445" cy="928694"/>
            </a:xfrm>
            <a:prstGeom prst="cloud">
              <a:avLst/>
            </a:prstGeom>
            <a:solidFill>
              <a:srgbClr val="E1ED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6" name="15 Rectángulo redondeado"/>
          <p:cNvSpPr/>
          <p:nvPr/>
        </p:nvSpPr>
        <p:spPr>
          <a:xfrm>
            <a:off x="1000125" y="4786313"/>
            <a:ext cx="5214938" cy="135731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b="1" i="1" dirty="0">
                <a:solidFill>
                  <a:schemeClr val="tx1"/>
                </a:solidFill>
              </a:rPr>
              <a:t>Limitaciones</a:t>
            </a:r>
            <a:endParaRPr lang="es-ES" sz="2000" b="1" i="1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s-ES" sz="2200" dirty="0">
                <a:solidFill>
                  <a:schemeClr val="tx1"/>
                </a:solidFill>
              </a:rPr>
              <a:t>Aportaciones de distinto nivel: estratégicas y otras propuestas acciones concretas.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17 Imagen" descr="jury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88" y="1857375"/>
            <a:ext cx="61293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3317875" cy="500062"/>
          </a:xfr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es-ES" sz="2400" b="1" i="1" dirty="0" smtClean="0"/>
              <a:t>JURADOS CIUDADANOS </a:t>
            </a:r>
          </a:p>
          <a:p>
            <a:pPr>
              <a:defRPr/>
            </a:pPr>
            <a:endParaRPr lang="es-ES" sz="2000" dirty="0" smtClean="0"/>
          </a:p>
          <a:p>
            <a:pPr>
              <a:defRPr/>
            </a:pPr>
            <a:endParaRPr lang="es-ES" sz="2400" dirty="0" smtClean="0"/>
          </a:p>
          <a:p>
            <a:pPr>
              <a:buFont typeface="Wingdings 2" pitchFamily="18" charset="2"/>
              <a:buNone/>
              <a:defRPr/>
            </a:pPr>
            <a:endParaRPr lang="es-ES" sz="2000" dirty="0" smtClean="0"/>
          </a:p>
          <a:p>
            <a:pPr algn="just">
              <a:buFontTx/>
              <a:buChar char="-"/>
              <a:defRPr/>
            </a:pPr>
            <a:endParaRPr lang="es-ES" sz="2000" dirty="0" smtClean="0"/>
          </a:p>
          <a:p>
            <a:pPr algn="just">
              <a:buFont typeface="Wingdings 2" pitchFamily="18" charset="2"/>
              <a:buNone/>
              <a:defRPr/>
            </a:pPr>
            <a:endParaRPr lang="es-ES" sz="2000" dirty="0"/>
          </a:p>
        </p:txBody>
      </p:sp>
      <p:pic>
        <p:nvPicPr>
          <p:cNvPr id="5122" name="Picture 2" descr="C:\Documents and Settings\vprieto\Configuración local\Archivos temporales de Internet\Content.IE5\KE1DOINO\MC900240489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6900" y="1143000"/>
            <a:ext cx="1982788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8101013" cy="4932362"/>
          </a:xfr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es-ES" sz="2400" b="1" i="1" dirty="0" smtClean="0"/>
              <a:t>JURADOS CIUDADANOS </a:t>
            </a:r>
          </a:p>
          <a:p>
            <a:pPr>
              <a:defRPr/>
            </a:pPr>
            <a:endParaRPr lang="es-ES" sz="2000" dirty="0" smtClean="0"/>
          </a:p>
          <a:p>
            <a:pPr>
              <a:defRPr/>
            </a:pPr>
            <a:endParaRPr lang="es-ES" sz="2400" dirty="0" smtClean="0"/>
          </a:p>
          <a:p>
            <a:pPr>
              <a:buFont typeface="Wingdings 2" pitchFamily="18" charset="2"/>
              <a:buNone/>
              <a:defRPr/>
            </a:pPr>
            <a:endParaRPr lang="es-ES" sz="2000" dirty="0" smtClean="0"/>
          </a:p>
          <a:p>
            <a:pPr algn="just">
              <a:buFontTx/>
              <a:buChar char="-"/>
              <a:defRPr/>
            </a:pPr>
            <a:endParaRPr lang="es-ES" sz="2000" dirty="0" smtClean="0"/>
          </a:p>
          <a:p>
            <a:pPr algn="just">
              <a:buFont typeface="Wingdings 2" pitchFamily="18" charset="2"/>
              <a:buNone/>
              <a:defRPr/>
            </a:pPr>
            <a:endParaRPr lang="es-ES" sz="2000" dirty="0"/>
          </a:p>
        </p:txBody>
      </p:sp>
      <p:pic>
        <p:nvPicPr>
          <p:cNvPr id="5122" name="Picture 2" descr="C:\Documents and Settings\vprieto\Configuración local\Archivos temporales de Internet\Content.IE5\KE1DOINO\MC900240489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6900" y="1143000"/>
            <a:ext cx="1982788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grpSp>
        <p:nvGrpSpPr>
          <p:cNvPr id="68613" name="16 Grupo"/>
          <p:cNvGrpSpPr>
            <a:grpSpLocks/>
          </p:cNvGrpSpPr>
          <p:nvPr/>
        </p:nvGrpSpPr>
        <p:grpSpPr bwMode="auto">
          <a:xfrm>
            <a:off x="2071688" y="1714500"/>
            <a:ext cx="6072187" cy="4643438"/>
            <a:chOff x="1500166" y="1714488"/>
            <a:chExt cx="6072230" cy="4643470"/>
          </a:xfrm>
        </p:grpSpPr>
        <p:sp>
          <p:nvSpPr>
            <p:cNvPr id="5" name="4 Rectángulo"/>
            <p:cNvSpPr/>
            <p:nvPr/>
          </p:nvSpPr>
          <p:spPr>
            <a:xfrm>
              <a:off x="2285984" y="2928934"/>
              <a:ext cx="4500595" cy="50006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dirty="0">
                  <a:solidFill>
                    <a:schemeClr val="tx1"/>
                  </a:solidFill>
                </a:rPr>
                <a:t>Estudian un problema concreto</a:t>
              </a:r>
            </a:p>
          </p:txBody>
        </p:sp>
        <p:sp>
          <p:nvSpPr>
            <p:cNvPr id="6" name="5 Flecha abajo"/>
            <p:cNvSpPr/>
            <p:nvPr/>
          </p:nvSpPr>
          <p:spPr>
            <a:xfrm>
              <a:off x="4357686" y="2285992"/>
              <a:ext cx="357190" cy="571504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1500166" y="4143380"/>
              <a:ext cx="6072230" cy="100013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dirty="0">
                  <a:solidFill>
                    <a:schemeClr val="tx1"/>
                  </a:solidFill>
                </a:rPr>
                <a:t>Reciben información/opiniones técnicos y representantes organizaciones interesadas o afectadas por el problema  </a:t>
              </a:r>
            </a:p>
          </p:txBody>
        </p:sp>
        <p:sp>
          <p:nvSpPr>
            <p:cNvPr id="8" name="7 Flecha abajo"/>
            <p:cNvSpPr/>
            <p:nvPr/>
          </p:nvSpPr>
          <p:spPr>
            <a:xfrm>
              <a:off x="4357686" y="3500438"/>
              <a:ext cx="357190" cy="571504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4" name="13 Flecha abajo"/>
            <p:cNvSpPr/>
            <p:nvPr/>
          </p:nvSpPr>
          <p:spPr>
            <a:xfrm>
              <a:off x="4357686" y="5214950"/>
              <a:ext cx="357190" cy="571504"/>
            </a:xfrm>
            <a:prstGeom prst="down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65306" y="5857892"/>
              <a:ext cx="5143536" cy="50006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dirty="0">
                  <a:solidFill>
                    <a:schemeClr val="tx1"/>
                  </a:solidFill>
                </a:rPr>
                <a:t>Informe con las interpretaciones y valoraciones</a:t>
              </a:r>
            </a:p>
          </p:txBody>
        </p:sp>
        <p:sp>
          <p:nvSpPr>
            <p:cNvPr id="16" name="15 Trapecio"/>
            <p:cNvSpPr/>
            <p:nvPr/>
          </p:nvSpPr>
          <p:spPr>
            <a:xfrm>
              <a:off x="3179753" y="1714488"/>
              <a:ext cx="2786082" cy="50006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algn="ctr" eaLnBrk="0" hangingPunct="0">
                <a:spcBef>
                  <a:spcPct val="20000"/>
                </a:spcBef>
                <a:buClr>
                  <a:srgbClr val="F0A22E"/>
                </a:buClr>
                <a:buSzPct val="70000"/>
                <a:defRPr/>
              </a:pPr>
              <a:r>
                <a:rPr lang="es-ES" sz="2000" b="1" dirty="0">
                  <a:solidFill>
                    <a:srgbClr val="4E3B30"/>
                  </a:solidFill>
                </a:rPr>
                <a:t>Grupo de ciudadanos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3 Marcador de contenido"/>
          <p:cNvSpPr>
            <a:spLocks noGrp="1"/>
          </p:cNvSpPr>
          <p:nvPr>
            <p:ph idx="1"/>
          </p:nvPr>
        </p:nvSpPr>
        <p:spPr>
          <a:xfrm>
            <a:off x="285750" y="1500188"/>
            <a:ext cx="8686800" cy="46434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es-ES" sz="2400" smtClean="0"/>
          </a:p>
          <a:p>
            <a:endParaRPr lang="es-ES" sz="2800" smtClean="0"/>
          </a:p>
          <a:p>
            <a:endParaRPr lang="es-ES" sz="2000" smtClean="0"/>
          </a:p>
          <a:p>
            <a:endParaRPr lang="es-ES" sz="2400" smtClean="0"/>
          </a:p>
          <a:p>
            <a:pPr>
              <a:buFont typeface="Wingdings 2" pitchFamily="18" charset="2"/>
              <a:buNone/>
            </a:pPr>
            <a:endParaRPr lang="es-ES" sz="2000" smtClean="0"/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graphicFrame>
        <p:nvGraphicFramePr>
          <p:cNvPr id="12" name="11 Diagrama"/>
          <p:cNvGraphicFramePr/>
          <p:nvPr/>
        </p:nvGraphicFramePr>
        <p:xfrm>
          <a:off x="642910" y="1643050"/>
          <a:ext cx="7429552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Documents and Settings\vprieto\Configuración local\Archivos temporales de Internet\Content.IE5\KE1DOINO\MC900240489[1].wm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946900" y="1143000"/>
            <a:ext cx="1982788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15 Imagen" descr="consultas populare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68413" y="1643063"/>
            <a:ext cx="7135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3 Marcador de contenido"/>
          <p:cNvSpPr>
            <a:spLocks noGrp="1"/>
          </p:cNvSpPr>
          <p:nvPr>
            <p:ph idx="1"/>
          </p:nvPr>
        </p:nvSpPr>
        <p:spPr>
          <a:xfrm>
            <a:off x="539750" y="1285875"/>
            <a:ext cx="3817938" cy="500063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800" b="1" i="1" smtClean="0"/>
              <a:t>CONSULTAS POPULARES</a:t>
            </a: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i="1" smtClean="0"/>
          </a:p>
          <a:p>
            <a:pPr>
              <a:buFont typeface="Wingdings 2" pitchFamily="18" charset="2"/>
              <a:buNone/>
            </a:pPr>
            <a:endParaRPr lang="es-ES" sz="2000" i="1" smtClean="0"/>
          </a:p>
          <a:p>
            <a:pPr>
              <a:buFont typeface="Wingdings 2" pitchFamily="18" charset="2"/>
              <a:buNone/>
            </a:pPr>
            <a:endParaRPr lang="es-ES" sz="2000" i="1" smtClean="0"/>
          </a:p>
          <a:p>
            <a:pPr>
              <a:buFontTx/>
              <a:buChar char="-"/>
            </a:pPr>
            <a:endParaRPr lang="es-ES" sz="2000" smtClean="0"/>
          </a:p>
          <a:p>
            <a:endParaRPr lang="es-ES" sz="2000" smtClean="0"/>
          </a:p>
          <a:p>
            <a:endParaRPr lang="es-ES" sz="2400" smtClean="0"/>
          </a:p>
          <a:p>
            <a:pPr>
              <a:buFont typeface="Wingdings 2" pitchFamily="18" charset="2"/>
              <a:buNone/>
            </a:pPr>
            <a:endParaRPr lang="es-ES" sz="2000" smtClean="0"/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pic>
        <p:nvPicPr>
          <p:cNvPr id="214017" name="Picture 1" descr="C:\Documents and Settings\VYJ\Configuración local\Archivos temporales de Internet\Content.IE5\4QBSDZGE\MCj03013420000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54" y="3500438"/>
            <a:ext cx="1816913" cy="1439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ducacion+ambiental.bm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43570" y="2620322"/>
            <a:ext cx="2975548" cy="2737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42852"/>
            <a:ext cx="8229600" cy="85725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1. CONCEPTO DE PERCEPCIÓN AMBIENTAL</a:t>
            </a:r>
            <a:endParaRPr lang="es-ES" sz="32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00063" y="1428750"/>
            <a:ext cx="4786312" cy="5143500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</a:rPr>
              <a:t>Describe desde una perspectiva ecológica, cómo el ser humano, a través de la percepción, da significancia a su entorno en función de sus propias necesidades, oportunidades y contexto en el cual se encuentra situado.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750" y="1285875"/>
            <a:ext cx="8064500" cy="5357813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es-ES" sz="2800" b="1" i="1" dirty="0" smtClean="0"/>
              <a:t>CONSULTAS POPULARES</a:t>
            </a:r>
          </a:p>
          <a:p>
            <a:pPr marL="180000" algn="just">
              <a:buFont typeface="Wingdings 2" pitchFamily="18" charset="2"/>
              <a:buNone/>
              <a:defRPr/>
            </a:pPr>
            <a:r>
              <a:rPr lang="es-ES" sz="2200" dirty="0" smtClean="0"/>
              <a:t>	Permiten someter una decisión al voto directo de la ciudadanía, que elige entre una serie de opciones previamente planteada</a:t>
            </a:r>
            <a:r>
              <a:rPr lang="es-ES" sz="2000" dirty="0" smtClean="0"/>
              <a:t>s</a:t>
            </a:r>
          </a:p>
          <a:p>
            <a:pPr>
              <a:defRPr/>
            </a:pPr>
            <a:endParaRPr lang="es-ES" sz="2000" dirty="0" smtClean="0"/>
          </a:p>
          <a:p>
            <a:pPr algn="just">
              <a:buFont typeface="Wingdings 2" pitchFamily="18" charset="2"/>
              <a:buNone/>
              <a:defRPr/>
            </a:pPr>
            <a:endParaRPr lang="es-ES" sz="2000" i="1" dirty="0" smtClean="0"/>
          </a:p>
          <a:p>
            <a:pPr>
              <a:buFont typeface="Wingdings 2" pitchFamily="18" charset="2"/>
              <a:buNone/>
              <a:defRPr/>
            </a:pPr>
            <a:endParaRPr lang="es-ES" sz="2000" i="1" dirty="0" smtClean="0"/>
          </a:p>
          <a:p>
            <a:pPr>
              <a:buFont typeface="Wingdings 2" pitchFamily="18" charset="2"/>
              <a:buNone/>
              <a:defRPr/>
            </a:pPr>
            <a:endParaRPr lang="es-ES" sz="2000" i="1" dirty="0" smtClean="0"/>
          </a:p>
          <a:p>
            <a:pPr>
              <a:buFontTx/>
              <a:buChar char="-"/>
              <a:defRPr/>
            </a:pPr>
            <a:endParaRPr lang="es-ES" sz="2000" dirty="0" smtClean="0"/>
          </a:p>
          <a:p>
            <a:pPr>
              <a:defRPr/>
            </a:pPr>
            <a:endParaRPr lang="es-ES" sz="2000" dirty="0" smtClean="0"/>
          </a:p>
          <a:p>
            <a:pPr>
              <a:defRPr/>
            </a:pPr>
            <a:endParaRPr lang="es-ES" sz="2400" dirty="0" smtClean="0"/>
          </a:p>
          <a:p>
            <a:pPr>
              <a:buFont typeface="Wingdings 2" pitchFamily="18" charset="2"/>
              <a:buNone/>
              <a:defRPr/>
            </a:pPr>
            <a:endParaRPr lang="es-ES" sz="2000" dirty="0" smtClean="0"/>
          </a:p>
          <a:p>
            <a:pPr algn="just">
              <a:buFontTx/>
              <a:buChar char="-"/>
              <a:defRPr/>
            </a:pPr>
            <a:endParaRPr lang="es-ES" sz="2000" dirty="0" smtClean="0"/>
          </a:p>
          <a:p>
            <a:pPr algn="just">
              <a:buFont typeface="Wingdings 2" pitchFamily="18" charset="2"/>
              <a:buNone/>
              <a:defRPr/>
            </a:pPr>
            <a:endParaRPr lang="es-ES" sz="2000" dirty="0"/>
          </a:p>
        </p:txBody>
      </p:sp>
      <p:pic>
        <p:nvPicPr>
          <p:cNvPr id="214017" name="Picture 1" descr="C:\Documents and Settings\VYJ\Configuración local\Archivos temporales de Internet\Content.IE5\4QBSDZGE\MCj0301342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3500438"/>
            <a:ext cx="1816913" cy="1439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grpSp>
        <p:nvGrpSpPr>
          <p:cNvPr id="71685" name="10 Grupo"/>
          <p:cNvGrpSpPr>
            <a:grpSpLocks/>
          </p:cNvGrpSpPr>
          <p:nvPr/>
        </p:nvGrpSpPr>
        <p:grpSpPr bwMode="auto">
          <a:xfrm>
            <a:off x="669925" y="2643188"/>
            <a:ext cx="5688013" cy="1857375"/>
            <a:chOff x="1728000" y="2928934"/>
            <a:chExt cx="5688000" cy="1857388"/>
          </a:xfrm>
        </p:grpSpPr>
        <p:sp>
          <p:nvSpPr>
            <p:cNvPr id="9" name="8 Rectángulo redondeado"/>
            <p:cNvSpPr/>
            <p:nvPr/>
          </p:nvSpPr>
          <p:spPr>
            <a:xfrm>
              <a:off x="1728000" y="2928934"/>
              <a:ext cx="5688000" cy="6127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F0A22E"/>
                </a:buClr>
                <a:buSzPct val="70000"/>
                <a:defRPr/>
              </a:pPr>
              <a:r>
                <a:rPr lang="es-ES" sz="2000" dirty="0">
                  <a:solidFill>
                    <a:srgbClr val="4E3B30"/>
                  </a:solidFill>
                </a:rPr>
                <a:t>	Gran legitimidad (sentir de la mayoría)</a:t>
              </a: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1728000" y="4173543"/>
              <a:ext cx="5688000" cy="6127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indent="-342900" eaLnBrk="0" hangingPunct="0">
                <a:spcBef>
                  <a:spcPct val="20000"/>
                </a:spcBef>
                <a:buClr>
                  <a:srgbClr val="F0A22E"/>
                </a:buClr>
                <a:buSzPct val="70000"/>
                <a:defRPr/>
              </a:pPr>
              <a:r>
                <a:rPr lang="es-ES" sz="2000" dirty="0">
                  <a:solidFill>
                    <a:srgbClr val="4E3B30"/>
                  </a:solidFill>
                </a:rPr>
                <a:t>	Incentivan la información, el debate y la toma de postura de los ciudadanos</a:t>
              </a:r>
            </a:p>
          </p:txBody>
        </p:sp>
        <p:sp>
          <p:nvSpPr>
            <p:cNvPr id="8" name="7 Elipse"/>
            <p:cNvSpPr/>
            <p:nvPr/>
          </p:nvSpPr>
          <p:spPr>
            <a:xfrm>
              <a:off x="3642521" y="3500438"/>
              <a:ext cx="1858959" cy="714380"/>
            </a:xfrm>
            <a:prstGeom prst="ellipse">
              <a:avLst/>
            </a:prstGeom>
            <a:solidFill>
              <a:srgbClr val="E1ED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400" b="1" i="1" dirty="0">
                  <a:solidFill>
                    <a:schemeClr val="tx1"/>
                  </a:solidFill>
                </a:rPr>
                <a:t>Valores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686" name="11 Grupo"/>
          <p:cNvGrpSpPr>
            <a:grpSpLocks/>
          </p:cNvGrpSpPr>
          <p:nvPr/>
        </p:nvGrpSpPr>
        <p:grpSpPr bwMode="auto">
          <a:xfrm>
            <a:off x="669925" y="4714875"/>
            <a:ext cx="5688013" cy="1857375"/>
            <a:chOff x="1728000" y="2928934"/>
            <a:chExt cx="5688000" cy="1857388"/>
          </a:xfrm>
        </p:grpSpPr>
        <p:sp>
          <p:nvSpPr>
            <p:cNvPr id="13" name="12 Rectángulo redondeado"/>
            <p:cNvSpPr/>
            <p:nvPr/>
          </p:nvSpPr>
          <p:spPr>
            <a:xfrm>
              <a:off x="1728000" y="2928934"/>
              <a:ext cx="5688000" cy="6127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indent="-342900" eaLnBrk="0" hangingPunct="0">
                <a:spcBef>
                  <a:spcPct val="20000"/>
                </a:spcBef>
                <a:buClr>
                  <a:srgbClr val="F0A22E"/>
                </a:buClr>
                <a:buSzPct val="70000"/>
                <a:defRPr/>
              </a:pPr>
              <a:r>
                <a:rPr lang="es-ES" sz="2000" dirty="0">
                  <a:solidFill>
                    <a:srgbClr val="4E3B30"/>
                  </a:solidFill>
                </a:rPr>
                <a:t>	No facilita el desarrollo de acuerdos o la construcción de consensos</a:t>
              </a:r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1728000" y="4173543"/>
              <a:ext cx="5688000" cy="6127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indent="-342900" algn="ctr" eaLnBrk="0" hangingPunct="0">
                <a:spcBef>
                  <a:spcPct val="20000"/>
                </a:spcBef>
                <a:buClr>
                  <a:srgbClr val="F0A22E"/>
                </a:buClr>
                <a:buSzPct val="70000"/>
                <a:defRPr/>
              </a:pPr>
              <a:r>
                <a:rPr lang="es-ES" sz="2000" dirty="0">
                  <a:solidFill>
                    <a:srgbClr val="4E3B30"/>
                  </a:solidFill>
                </a:rPr>
                <a:t>Notable complejidad organizativa</a:t>
              </a:r>
            </a:p>
          </p:txBody>
        </p:sp>
        <p:sp>
          <p:nvSpPr>
            <p:cNvPr id="15" name="14 Elipse"/>
            <p:cNvSpPr/>
            <p:nvPr/>
          </p:nvSpPr>
          <p:spPr>
            <a:xfrm>
              <a:off x="3228185" y="3500438"/>
              <a:ext cx="2714619" cy="714380"/>
            </a:xfrm>
            <a:prstGeom prst="ellipse">
              <a:avLst/>
            </a:prstGeom>
            <a:solidFill>
              <a:srgbClr val="E1ED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400" b="1" i="1" dirty="0">
                  <a:solidFill>
                    <a:schemeClr val="tx1"/>
                  </a:solidFill>
                </a:rPr>
                <a:t>Limitaciones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 txBox="1">
            <a:spLocks/>
          </p:cNvSpPr>
          <p:nvPr/>
        </p:nvSpPr>
        <p:spPr bwMode="auto">
          <a:xfrm>
            <a:off x="539750" y="1500188"/>
            <a:ext cx="8064500" cy="335756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i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s-ES" sz="2400" b="1" i="1" dirty="0">
                <a:solidFill>
                  <a:schemeClr val="tx2"/>
                </a:solidFill>
                <a:latin typeface="+mn-lt"/>
                <a:cs typeface="+mn-cs"/>
              </a:rPr>
              <a:t>Recomendaciones</a:t>
            </a:r>
            <a:endParaRPr lang="es-ES" sz="2000" b="1" i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0070C0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2"/>
                </a:solidFill>
                <a:latin typeface="+mn-lt"/>
                <a:cs typeface="+mn-cs"/>
              </a:rPr>
              <a:t>Contar con un consenso amplio sobre el tema de la consulta, la formulación exacta de la pregunta que plantearemos y quiénes pueden participar en ella.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0070C0"/>
              </a:buClr>
              <a:buSzPct val="85000"/>
              <a:buFont typeface="Arial" pitchFamily="34" charset="0"/>
              <a:buChar char="•"/>
              <a:defRPr/>
            </a:pPr>
            <a:endParaRPr lang="es-ES" sz="2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rgbClr val="0070C0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2"/>
                </a:solidFill>
                <a:latin typeface="+mn-lt"/>
                <a:cs typeface="+mn-cs"/>
              </a:rPr>
              <a:t>Una consulta ciudadana requiere de un proceso de información ciudadana amplio y plural.</a:t>
            </a:r>
            <a:r>
              <a:rPr lang="es-ES" sz="2000" dirty="0">
                <a:solidFill>
                  <a:schemeClr val="tx2"/>
                </a:solidFill>
                <a:latin typeface="+mn-lt"/>
                <a:cs typeface="+mn-cs"/>
              </a:rPr>
              <a:t>  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i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i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s-ES" sz="24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72707" name="Picture 1" descr="C:\Documents and Settings\VYJ\Configuración local\Archivos temporales de Internet\Content.IE5\4QBSDZGE\MCj0301342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13" y="4429125"/>
            <a:ext cx="18176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10 Imagen" descr="voluntariado_ambiental_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9563" y="1714500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2674938" cy="500062"/>
          </a:xfrm>
          <a:solidFill>
            <a:schemeClr val="bg1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es-ES" sz="2800" b="1" i="1" dirty="0" smtClean="0"/>
              <a:t>VOLUNTARIADO</a:t>
            </a:r>
            <a:endParaRPr lang="es-ES" sz="2000" b="1" i="1" dirty="0" smtClean="0"/>
          </a:p>
          <a:p>
            <a:pPr algn="just">
              <a:buFont typeface="Wingdings 2" pitchFamily="18" charset="2"/>
              <a:buNone/>
              <a:defRPr/>
            </a:pPr>
            <a:r>
              <a:rPr lang="es-ES" sz="2000" dirty="0" smtClean="0"/>
              <a:t>	</a:t>
            </a:r>
            <a:endParaRPr lang="es-ES" sz="2400" dirty="0" smtClean="0"/>
          </a:p>
          <a:p>
            <a:pPr>
              <a:buFont typeface="Wingdings 2" pitchFamily="18" charset="2"/>
              <a:buNone/>
              <a:defRPr/>
            </a:pPr>
            <a:endParaRPr lang="es-ES" sz="2000" dirty="0" smtClean="0"/>
          </a:p>
          <a:p>
            <a:pPr algn="just">
              <a:buFontTx/>
              <a:buChar char="-"/>
              <a:defRPr/>
            </a:pPr>
            <a:endParaRPr lang="es-ES" sz="2000" dirty="0" smtClean="0"/>
          </a:p>
          <a:p>
            <a:pPr algn="just">
              <a:buFont typeface="Wingdings 2" pitchFamily="18" charset="2"/>
              <a:buNone/>
              <a:defRPr/>
            </a:pPr>
            <a:endParaRPr lang="es-ES" sz="2000" dirty="0"/>
          </a:p>
        </p:txBody>
      </p:sp>
      <p:pic>
        <p:nvPicPr>
          <p:cNvPr id="73732" name="Picture 2" descr="C:\Documents and Settings\VYJ\Configuración local\Archivos temporales de Internet\Content.IE5\CZHAIM36\MCj03909840000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15188" y="4143375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8064500" cy="5072062"/>
          </a:xfrm>
          <a:solidFill>
            <a:schemeClr val="bg1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es-ES" sz="2800" b="1" i="1" dirty="0" smtClean="0"/>
              <a:t>VOLUNTARIADO</a:t>
            </a:r>
            <a:endParaRPr lang="es-ES" sz="2000" b="1" i="1" dirty="0" smtClean="0"/>
          </a:p>
          <a:p>
            <a:pPr algn="just">
              <a:buFont typeface="Wingdings 2" pitchFamily="18" charset="2"/>
              <a:buNone/>
              <a:defRPr/>
            </a:pPr>
            <a:r>
              <a:rPr lang="es-ES" sz="2000" dirty="0" smtClean="0"/>
              <a:t>	</a:t>
            </a:r>
            <a:r>
              <a:rPr lang="es-ES" sz="2200" dirty="0" smtClean="0"/>
              <a:t>El voluntariado ambiental se ha desarrollado a partir de la década de los 90 </a:t>
            </a:r>
            <a:r>
              <a:rPr lang="es-ES" sz="2200" i="1" dirty="0" smtClean="0"/>
              <a:t>(actividades de restauración vegetación, recuperación de sendas, etc.)</a:t>
            </a:r>
          </a:p>
          <a:p>
            <a:pPr>
              <a:defRPr/>
            </a:pPr>
            <a:endParaRPr lang="es-ES" sz="2000" dirty="0" smtClean="0"/>
          </a:p>
          <a:p>
            <a:pPr>
              <a:defRPr/>
            </a:pPr>
            <a:r>
              <a:rPr lang="es-ES" sz="2000" dirty="0" smtClean="0"/>
              <a:t>Los participantes se implican en la mejora de los espacios</a:t>
            </a:r>
          </a:p>
          <a:p>
            <a:pPr>
              <a:defRPr/>
            </a:pPr>
            <a:r>
              <a:rPr lang="es-ES" sz="2000" dirty="0" smtClean="0"/>
              <a:t>Ocupan el tiempo libre en actividades enriquecedoras y útiles.</a:t>
            </a:r>
          </a:p>
          <a:p>
            <a:pPr>
              <a:defRPr/>
            </a:pPr>
            <a:r>
              <a:rPr lang="es-ES" sz="2000" dirty="0" smtClean="0"/>
              <a:t>Proporcionan un valioso ejemplo cívico</a:t>
            </a:r>
          </a:p>
          <a:p>
            <a:pPr>
              <a:buFont typeface="Wingdings 2" pitchFamily="18" charset="2"/>
              <a:buNone/>
              <a:defRPr/>
            </a:pPr>
            <a:endParaRPr lang="es-ES" sz="2000" i="1" dirty="0" smtClean="0"/>
          </a:p>
          <a:p>
            <a:pPr>
              <a:buFont typeface="Wingdings 2" pitchFamily="18" charset="2"/>
              <a:buNone/>
              <a:defRPr/>
            </a:pPr>
            <a:r>
              <a:rPr lang="es-ES" sz="2000" b="1" i="1" dirty="0" smtClean="0"/>
              <a:t>	</a:t>
            </a:r>
          </a:p>
          <a:p>
            <a:pPr>
              <a:defRPr/>
            </a:pPr>
            <a:r>
              <a:rPr lang="es-ES" sz="2000" dirty="0" smtClean="0"/>
              <a:t>Requieren formación y atención personalizada.</a:t>
            </a:r>
          </a:p>
          <a:p>
            <a:pPr>
              <a:defRPr/>
            </a:pPr>
            <a:r>
              <a:rPr lang="es-ES" sz="2000" dirty="0" smtClean="0"/>
              <a:t>Las iniciativas que desarrollen deben ser cuidadosamente organizadas</a:t>
            </a:r>
          </a:p>
          <a:p>
            <a:pPr>
              <a:defRPr/>
            </a:pPr>
            <a:endParaRPr lang="es-ES" sz="2400" dirty="0" smtClean="0"/>
          </a:p>
          <a:p>
            <a:pPr>
              <a:buFont typeface="Wingdings 2" pitchFamily="18" charset="2"/>
              <a:buNone/>
              <a:defRPr/>
            </a:pPr>
            <a:endParaRPr lang="es-ES" sz="2000" dirty="0" smtClean="0"/>
          </a:p>
          <a:p>
            <a:pPr algn="just">
              <a:buFontTx/>
              <a:buChar char="-"/>
              <a:defRPr/>
            </a:pPr>
            <a:endParaRPr lang="es-ES" sz="2000" dirty="0" smtClean="0"/>
          </a:p>
          <a:p>
            <a:pPr algn="just">
              <a:buFont typeface="Wingdings 2" pitchFamily="18" charset="2"/>
              <a:buNone/>
              <a:defRPr/>
            </a:pPr>
            <a:endParaRPr lang="es-ES" sz="2000" dirty="0"/>
          </a:p>
        </p:txBody>
      </p:sp>
      <p:pic>
        <p:nvPicPr>
          <p:cNvPr id="74755" name="Picture 2" descr="C:\Documents and Settings\VYJ\Configuración local\Archivos temporales de Internet\Content.IE5\CZHAIM36\MCj0390984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188" y="4143375"/>
            <a:ext cx="1571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42910" y="3071810"/>
            <a:ext cx="185738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i="1" dirty="0">
                <a:solidFill>
                  <a:srgbClr val="4E3B30"/>
                </a:solidFill>
              </a:rPr>
              <a:t>Valores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42910" y="4643446"/>
            <a:ext cx="185738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i="1" dirty="0">
                <a:solidFill>
                  <a:srgbClr val="4E3B30"/>
                </a:solidFill>
              </a:rPr>
              <a:t>Limitaciones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 txBox="1">
            <a:spLocks/>
          </p:cNvSpPr>
          <p:nvPr/>
        </p:nvSpPr>
        <p:spPr bwMode="auto">
          <a:xfrm>
            <a:off x="540000" y="1500174"/>
            <a:ext cx="8064000" cy="3786214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i="1" dirty="0">
              <a:solidFill>
                <a:schemeClr val="tx2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s-ES" sz="2400" b="1" i="1" dirty="0">
                <a:solidFill>
                  <a:schemeClr val="tx2"/>
                </a:solidFill>
              </a:rPr>
              <a:t>Recomendaciones</a:t>
            </a:r>
            <a:endParaRPr lang="es-ES" sz="2000" b="1" i="1" dirty="0">
              <a:solidFill>
                <a:schemeClr val="tx2"/>
              </a:solidFill>
            </a:endParaRPr>
          </a:p>
          <a:p>
            <a:pPr marL="342900" indent="-342900" algn="just" eaLnBrk="0" hangingPunct="0">
              <a:spcBef>
                <a:spcPts val="18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2"/>
                </a:solidFill>
              </a:rPr>
              <a:t>El voluntariado no debe ser considerado para obtener mano de obra barata.</a:t>
            </a:r>
          </a:p>
          <a:p>
            <a:pPr marL="342900" indent="-342900" algn="just" eaLnBrk="0" hangingPunct="0">
              <a:spcBef>
                <a:spcPts val="18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2"/>
                </a:solidFill>
              </a:rPr>
              <a:t>Deben conocer la problemática sobre la </a:t>
            </a:r>
            <a:r>
              <a:rPr lang="es-ES" sz="2200" dirty="0" err="1">
                <a:solidFill>
                  <a:schemeClr val="tx2"/>
                </a:solidFill>
              </a:rPr>
              <a:t>qu</a:t>
            </a:r>
            <a:r>
              <a:rPr lang="es-ES" sz="2200" dirty="0">
                <a:solidFill>
                  <a:schemeClr val="tx2"/>
                </a:solidFill>
              </a:rPr>
              <a:t>e se interviene.</a:t>
            </a:r>
          </a:p>
          <a:p>
            <a:pPr marL="342900" indent="-342900" algn="just" eaLnBrk="0" hangingPunct="0">
              <a:spcBef>
                <a:spcPts val="1800"/>
              </a:spcBef>
              <a:buClr>
                <a:schemeClr val="tx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2200" dirty="0">
                <a:solidFill>
                  <a:schemeClr val="tx2"/>
                </a:solidFill>
              </a:rPr>
              <a:t>Deben conocer el sentido y el objetivo de las acciones planteadas para actuar con conciencia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i="1" dirty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s-ES" sz="2400" dirty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dirty="0">
              <a:solidFill>
                <a:schemeClr val="tx2"/>
              </a:solidFill>
            </a:endParaRPr>
          </a:p>
        </p:txBody>
      </p:sp>
      <p:pic>
        <p:nvPicPr>
          <p:cNvPr id="313346" name="Picture 2" descr="C:\Documents and Settings\VYJ\Configuración local\Archivos temporales de Internet\Content.IE5\CZHAIM36\MCj03909840000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813" y="4572000"/>
            <a:ext cx="1827212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15 Imagen" descr="entrevista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500" y="1785938"/>
            <a:ext cx="56197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2246313" cy="500062"/>
          </a:xfrm>
          <a:solidFill>
            <a:schemeClr val="bg1"/>
          </a:solidFill>
          <a:ln>
            <a:solidFill>
              <a:srgbClr val="FFCC00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800" b="1" i="1" smtClean="0"/>
              <a:t>ENTREVISTAS</a:t>
            </a:r>
            <a:endParaRPr lang="es-ES" sz="2000" smtClean="0"/>
          </a:p>
          <a:p>
            <a:pPr>
              <a:buFont typeface="Wingdings 2" pitchFamily="18" charset="2"/>
              <a:buNone/>
            </a:pPr>
            <a:r>
              <a:rPr lang="es-ES" sz="2000" smtClean="0"/>
              <a:t>        </a:t>
            </a:r>
          </a:p>
          <a:p>
            <a:pPr>
              <a:buFont typeface="Wingdings 2" pitchFamily="18" charset="2"/>
              <a:buNone/>
            </a:pPr>
            <a:r>
              <a:rPr lang="es-ES" sz="2000" smtClean="0"/>
              <a:t>        </a:t>
            </a:r>
          </a:p>
          <a:p>
            <a:pPr>
              <a:buFont typeface="Wingdings 2" pitchFamily="18" charset="2"/>
              <a:buNone/>
            </a:pPr>
            <a:r>
              <a:rPr lang="es-ES" sz="2000" b="1" smtClean="0"/>
              <a:t>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es-ES" sz="2000" b="1" smtClean="0"/>
              <a:t>                                            </a:t>
            </a:r>
            <a:endParaRPr lang="es-ES" sz="2000" smtClean="0"/>
          </a:p>
          <a:p>
            <a:pPr algn="ctr"/>
            <a:endParaRPr lang="es-ES" sz="2000" smtClean="0"/>
          </a:p>
          <a:p>
            <a:endParaRPr lang="es-ES" sz="2000" smtClean="0"/>
          </a:p>
          <a:p>
            <a:endParaRPr lang="es-ES" sz="2400" smtClean="0"/>
          </a:p>
          <a:p>
            <a:pPr>
              <a:buFont typeface="Wingdings 2" pitchFamily="18" charset="2"/>
              <a:buNone/>
            </a:pPr>
            <a:endParaRPr lang="es-ES" sz="2000" smtClean="0"/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pic>
        <p:nvPicPr>
          <p:cNvPr id="76804" name="Picture 2" descr="C:\Documents and Settings\vprieto\Configuración local\Archivos temporales de Internet\Content.IE5\KE1DOINO\MC900149581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50" y="5286375"/>
            <a:ext cx="19907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8175625" cy="5072062"/>
          </a:xfrm>
          <a:solidFill>
            <a:schemeClr val="bg1"/>
          </a:solidFill>
          <a:ln>
            <a:solidFill>
              <a:srgbClr val="FFCC00"/>
            </a:solidFill>
          </a:ln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ES" sz="2800" b="1" i="1" smtClean="0"/>
              <a:t>ENTREVISTAS</a:t>
            </a:r>
            <a:endParaRPr lang="es-ES" sz="2000" b="1" i="1" smtClean="0"/>
          </a:p>
          <a:p>
            <a:r>
              <a:rPr lang="es-ES" sz="2000" smtClean="0"/>
              <a:t>El entrevistador, en un “cara a cara” con el entrevistado, obtiene información relevante para el objeto de estudio que se ha fijado previamente.</a:t>
            </a:r>
          </a:p>
          <a:p>
            <a:pPr>
              <a:buFont typeface="Wingdings 2" pitchFamily="18" charset="2"/>
              <a:buNone/>
            </a:pPr>
            <a:endParaRPr lang="es-ES" sz="2000" smtClean="0"/>
          </a:p>
          <a:p>
            <a:endParaRPr lang="es-ES" sz="2000" smtClean="0"/>
          </a:p>
          <a:p>
            <a:pPr>
              <a:buFont typeface="Wingdings 2" pitchFamily="18" charset="2"/>
              <a:buNone/>
            </a:pPr>
            <a:r>
              <a:rPr lang="es-ES" sz="2000" smtClean="0"/>
              <a:t>        </a:t>
            </a:r>
          </a:p>
          <a:p>
            <a:pPr>
              <a:buFont typeface="Wingdings 2" pitchFamily="18" charset="2"/>
              <a:buNone/>
            </a:pPr>
            <a:r>
              <a:rPr lang="es-ES" sz="2000" smtClean="0"/>
              <a:t>        </a:t>
            </a:r>
          </a:p>
          <a:p>
            <a:pPr>
              <a:buFont typeface="Wingdings 2" pitchFamily="18" charset="2"/>
              <a:buNone/>
            </a:pPr>
            <a:r>
              <a:rPr lang="es-ES" sz="2000" b="1" smtClean="0"/>
              <a:t>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es-ES" sz="2000" b="1" smtClean="0"/>
              <a:t>                                            </a:t>
            </a:r>
            <a:endParaRPr lang="es-ES" sz="2000" smtClean="0"/>
          </a:p>
          <a:p>
            <a:pPr algn="ctr"/>
            <a:endParaRPr lang="es-ES" sz="2000" smtClean="0"/>
          </a:p>
          <a:p>
            <a:endParaRPr lang="es-ES" sz="2000" smtClean="0"/>
          </a:p>
          <a:p>
            <a:endParaRPr lang="es-ES" sz="2400" smtClean="0"/>
          </a:p>
          <a:p>
            <a:pPr>
              <a:buFont typeface="Wingdings 2" pitchFamily="18" charset="2"/>
              <a:buNone/>
            </a:pPr>
            <a:endParaRPr lang="es-ES" sz="2000" smtClean="0"/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pic>
        <p:nvPicPr>
          <p:cNvPr id="77827" name="Picture 2" descr="C:\Documents and Settings\vprieto\Configuración local\Archivos temporales de Internet\Content.IE5\KE1DOINO\MC900149581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5286375"/>
            <a:ext cx="19907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grpSp>
        <p:nvGrpSpPr>
          <p:cNvPr id="77829" name="27 Grupo"/>
          <p:cNvGrpSpPr>
            <a:grpSpLocks/>
          </p:cNvGrpSpPr>
          <p:nvPr/>
        </p:nvGrpSpPr>
        <p:grpSpPr bwMode="auto">
          <a:xfrm>
            <a:off x="1500188" y="2786063"/>
            <a:ext cx="7072312" cy="3071812"/>
            <a:chOff x="1500166" y="2786058"/>
            <a:chExt cx="7072362" cy="3071834"/>
          </a:xfrm>
        </p:grpSpPr>
        <p:sp>
          <p:nvSpPr>
            <p:cNvPr id="9" name="8 Flecha abajo"/>
            <p:cNvSpPr/>
            <p:nvPr/>
          </p:nvSpPr>
          <p:spPr>
            <a:xfrm>
              <a:off x="5500694" y="4572008"/>
              <a:ext cx="285752" cy="57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500430" y="5357826"/>
              <a:ext cx="450059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dirty="0">
                  <a:solidFill>
                    <a:schemeClr val="tx1"/>
                  </a:solidFill>
                </a:rPr>
                <a:t>ANÁLISIS DEL DISCURSO</a:t>
              </a:r>
            </a:p>
          </p:txBody>
        </p:sp>
        <p:grpSp>
          <p:nvGrpSpPr>
            <p:cNvPr id="77832" name="26 Grupo"/>
            <p:cNvGrpSpPr>
              <a:grpSpLocks/>
            </p:cNvGrpSpPr>
            <p:nvPr/>
          </p:nvGrpSpPr>
          <p:grpSpPr bwMode="auto">
            <a:xfrm>
              <a:off x="1500166" y="2786058"/>
              <a:ext cx="7072362" cy="1643074"/>
              <a:chOff x="928662" y="2786058"/>
              <a:chExt cx="7072362" cy="1643074"/>
            </a:xfrm>
          </p:grpSpPr>
          <p:sp>
            <p:nvSpPr>
              <p:cNvPr id="11" name="10 Rectángulo redondeado"/>
              <p:cNvSpPr/>
              <p:nvPr/>
            </p:nvSpPr>
            <p:spPr>
              <a:xfrm>
                <a:off x="928662" y="3214686"/>
                <a:ext cx="1143008" cy="42862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2400" dirty="0">
                    <a:solidFill>
                      <a:srgbClr val="4E3B30"/>
                    </a:solidFill>
                  </a:rPr>
                  <a:t>Tipos </a:t>
                </a:r>
                <a:endParaRPr lang="es-ES" dirty="0"/>
              </a:p>
            </p:txBody>
          </p:sp>
          <p:sp>
            <p:nvSpPr>
              <p:cNvPr id="12" name="11 Rectángulo redondeado"/>
              <p:cNvSpPr/>
              <p:nvPr/>
            </p:nvSpPr>
            <p:spPr>
              <a:xfrm>
                <a:off x="2428860" y="2786058"/>
                <a:ext cx="5500727" cy="428628"/>
              </a:xfrm>
              <a:prstGeom prst="roundRect">
                <a:avLst/>
              </a:prstGeom>
              <a:solidFill>
                <a:srgbClr val="FFFFCC"/>
              </a:solidFill>
              <a:ln w="381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2000" dirty="0">
                    <a:solidFill>
                      <a:srgbClr val="4E3B30"/>
                    </a:solidFill>
                  </a:rPr>
                  <a:t>Entrevista estructurada o directiva</a:t>
                </a:r>
                <a:endParaRPr lang="es-ES" dirty="0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2428860" y="3500438"/>
                <a:ext cx="5572164" cy="928694"/>
              </a:xfrm>
              <a:prstGeom prst="roundRect">
                <a:avLst/>
              </a:prstGeom>
              <a:solidFill>
                <a:srgbClr val="FFFFCC"/>
              </a:solidFill>
              <a:ln w="38100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2000" dirty="0">
                    <a:solidFill>
                      <a:srgbClr val="4E3B30"/>
                    </a:solidFill>
                  </a:rPr>
                  <a:t>Entrevista abierta o </a:t>
                </a:r>
                <a:r>
                  <a:rPr lang="es-ES" sz="2000" dirty="0" err="1">
                    <a:solidFill>
                      <a:srgbClr val="4E3B30"/>
                    </a:solidFill>
                  </a:rPr>
                  <a:t>semiestructurada</a:t>
                </a:r>
                <a:r>
                  <a:rPr lang="es-ES" sz="2000" dirty="0">
                    <a:solidFill>
                      <a:srgbClr val="4E3B30"/>
                    </a:solidFill>
                  </a:rPr>
                  <a:t>: posición del entrevistado, actores de su narración, temas colaterales que da importancia, etc.</a:t>
                </a:r>
                <a:endParaRPr lang="es-ES" dirty="0"/>
              </a:p>
            </p:txBody>
          </p:sp>
          <p:cxnSp>
            <p:nvCxnSpPr>
              <p:cNvPr id="19" name="18 Conector curvado"/>
              <p:cNvCxnSpPr>
                <a:stCxn id="11" idx="2"/>
              </p:cNvCxnSpPr>
              <p:nvPr/>
            </p:nvCxnSpPr>
            <p:spPr>
              <a:xfrm rot="16200000" flipH="1">
                <a:off x="1785918" y="3357562"/>
                <a:ext cx="342903" cy="914406"/>
              </a:xfrm>
              <a:prstGeom prst="curvedConnector2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curvado"/>
              <p:cNvCxnSpPr>
                <a:stCxn id="11" idx="0"/>
              </p:cNvCxnSpPr>
              <p:nvPr/>
            </p:nvCxnSpPr>
            <p:spPr>
              <a:xfrm rot="5400000" flipH="1" flipV="1">
                <a:off x="1857356" y="2643182"/>
                <a:ext cx="214315" cy="928694"/>
              </a:xfrm>
              <a:prstGeom prst="curvedConnector2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3 Marcador de contenido"/>
          <p:cNvSpPr>
            <a:spLocks noGrp="1"/>
          </p:cNvSpPr>
          <p:nvPr>
            <p:ph idx="1"/>
          </p:nvPr>
        </p:nvSpPr>
        <p:spPr>
          <a:xfrm>
            <a:off x="285750" y="1571625"/>
            <a:ext cx="8686800" cy="46434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es-ES" sz="2400" smtClean="0"/>
          </a:p>
          <a:p>
            <a:endParaRPr lang="es-ES" sz="2800" smtClean="0"/>
          </a:p>
          <a:p>
            <a:endParaRPr lang="es-ES" sz="2000" smtClean="0"/>
          </a:p>
          <a:p>
            <a:endParaRPr lang="es-ES" sz="2400" smtClean="0"/>
          </a:p>
          <a:p>
            <a:pPr>
              <a:buFont typeface="Wingdings 2" pitchFamily="18" charset="2"/>
              <a:buNone/>
            </a:pPr>
            <a:endParaRPr lang="es-ES" sz="2000" smtClean="0"/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sp>
        <p:nvSpPr>
          <p:cNvPr id="5" name="3 Marcador de contenido"/>
          <p:cNvSpPr txBox="1">
            <a:spLocks/>
          </p:cNvSpPr>
          <p:nvPr/>
        </p:nvSpPr>
        <p:spPr bwMode="auto">
          <a:xfrm>
            <a:off x="539750" y="1500188"/>
            <a:ext cx="8175625" cy="5072062"/>
          </a:xfrm>
          <a:prstGeom prst="rect">
            <a:avLst/>
          </a:pr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s-ES" sz="2400" b="1" i="1" dirty="0">
                <a:latin typeface="+mn-lt"/>
                <a:cs typeface="+mn-cs"/>
              </a:rPr>
              <a:t>Valores</a:t>
            </a:r>
            <a:endParaRPr lang="es-ES" sz="2000" b="1" i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s-ES" sz="2200" dirty="0">
                <a:solidFill>
                  <a:schemeClr val="tx2"/>
                </a:solidFill>
                <a:latin typeface="+mn-lt"/>
                <a:cs typeface="+mn-cs"/>
              </a:rPr>
              <a:t>Permiten obtener información relevante de carácter cualitativo (relaciones de poder, conflictos latentes, etc.)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s-ES" sz="2200" dirty="0">
                <a:solidFill>
                  <a:schemeClr val="tx2"/>
                </a:solidFill>
                <a:latin typeface="+mn-lt"/>
                <a:cs typeface="+mn-cs"/>
              </a:rPr>
              <a:t>Identifican intereses y posicionamientos de un tema que se debate con otros participantes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ES" sz="2400" b="1" i="1" dirty="0">
                <a:solidFill>
                  <a:schemeClr val="tx2"/>
                </a:solidFill>
                <a:latin typeface="+mn-lt"/>
                <a:cs typeface="+mn-cs"/>
              </a:rPr>
              <a:t>Recomendaciones</a:t>
            </a:r>
            <a:endParaRPr lang="es-ES" sz="2000" b="1" i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es-ES" sz="2200" dirty="0">
                <a:solidFill>
                  <a:schemeClr val="tx2"/>
                </a:solidFill>
                <a:latin typeface="+mn-lt"/>
                <a:cs typeface="+mn-cs"/>
              </a:rPr>
              <a:t>Hacer la entrevista al entrevistado cuando le vaya bien y donde se sienta más cómodo</a:t>
            </a:r>
            <a:endParaRPr lang="es-ES" sz="2200" b="1" i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i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s-ES" sz="24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es-ES" sz="20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4. HERRAMIENTAS DE PARTICIPACIÓN EN LOS E.N.P.</a:t>
            </a:r>
            <a:endParaRPr lang="es-ES" dirty="0"/>
          </a:p>
        </p:txBody>
      </p:sp>
      <p:pic>
        <p:nvPicPr>
          <p:cNvPr id="78853" name="Picture 2" descr="C:\Documents and Settings\vprieto\Configuración local\Archivos temporales de Internet\Content.IE5\KE1DOINO\MC900149581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5286375"/>
            <a:ext cx="19907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854" name="11 Grupo"/>
          <p:cNvGrpSpPr>
            <a:grpSpLocks/>
          </p:cNvGrpSpPr>
          <p:nvPr/>
        </p:nvGrpSpPr>
        <p:grpSpPr bwMode="auto">
          <a:xfrm>
            <a:off x="3252788" y="4987925"/>
            <a:ext cx="4105275" cy="941388"/>
            <a:chOff x="3253389" y="4987755"/>
            <a:chExt cx="4104693" cy="941575"/>
          </a:xfrm>
        </p:grpSpPr>
        <p:sp>
          <p:nvSpPr>
            <p:cNvPr id="6" name="5 Flecha derecha"/>
            <p:cNvSpPr/>
            <p:nvPr/>
          </p:nvSpPr>
          <p:spPr>
            <a:xfrm rot="2018587">
              <a:off x="3253389" y="4987755"/>
              <a:ext cx="644434" cy="2095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" name="10 Elipse"/>
            <p:cNvSpPr/>
            <p:nvPr/>
          </p:nvSpPr>
          <p:spPr>
            <a:xfrm>
              <a:off x="3929568" y="5143361"/>
              <a:ext cx="3428514" cy="7859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200" b="1" i="1" dirty="0">
                  <a:solidFill>
                    <a:srgbClr val="4E3B30"/>
                  </a:solidFill>
                </a:rPr>
                <a:t>Confidencia e intercambio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28600" y="3009900"/>
            <a:ext cx="8686800" cy="838200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5. La encuesta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5. La encuesta</a:t>
            </a:r>
            <a:endParaRPr lang="es-ES" sz="3200" dirty="0"/>
          </a:p>
        </p:txBody>
      </p:sp>
      <p:sp>
        <p:nvSpPr>
          <p:cNvPr id="80899" name="3 Marcador de contenido"/>
          <p:cNvSpPr>
            <a:spLocks noGrp="1"/>
          </p:cNvSpPr>
          <p:nvPr>
            <p:ph idx="1"/>
          </p:nvPr>
        </p:nvSpPr>
        <p:spPr>
          <a:xfrm>
            <a:off x="285750" y="1500188"/>
            <a:ext cx="8686800" cy="5072062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endParaRPr lang="es-ES" sz="24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i="1" smtClean="0"/>
          </a:p>
          <a:p>
            <a:endParaRPr lang="es-ES" sz="2000" smtClean="0"/>
          </a:p>
          <a:p>
            <a:pPr>
              <a:buFont typeface="Wingdings 2" pitchFamily="18" charset="2"/>
              <a:buNone/>
            </a:pPr>
            <a:r>
              <a:rPr lang="es-ES" sz="2000" b="1" smtClean="0"/>
              <a:t>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es-ES" sz="2000" b="1" smtClean="0"/>
              <a:t>                                            </a:t>
            </a:r>
            <a:endParaRPr lang="es-ES" sz="2000" smtClean="0"/>
          </a:p>
          <a:p>
            <a:pPr algn="ctr"/>
            <a:endParaRPr lang="es-ES" sz="2000" smtClean="0"/>
          </a:p>
          <a:p>
            <a:endParaRPr lang="es-ES" sz="2000" smtClean="0"/>
          </a:p>
          <a:p>
            <a:endParaRPr lang="es-ES" sz="2400" smtClean="0"/>
          </a:p>
          <a:p>
            <a:pPr>
              <a:buFont typeface="Wingdings 2" pitchFamily="18" charset="2"/>
              <a:buNone/>
            </a:pPr>
            <a:endParaRPr lang="es-ES" sz="2000" smtClean="0"/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sp>
        <p:nvSpPr>
          <p:cNvPr id="8" name="7 Flecha abajo"/>
          <p:cNvSpPr/>
          <p:nvPr/>
        </p:nvSpPr>
        <p:spPr>
          <a:xfrm>
            <a:off x="4392613" y="2500313"/>
            <a:ext cx="358775" cy="428625"/>
          </a:xfrm>
          <a:prstGeom prst="downArrow">
            <a:avLst/>
          </a:prstGeom>
          <a:solidFill>
            <a:srgbClr val="66FF66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606425" y="1143000"/>
            <a:ext cx="7931150" cy="12858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s-ES" sz="2200" dirty="0">
                <a:solidFill>
                  <a:srgbClr val="4E3B30"/>
                </a:solidFill>
              </a:rPr>
              <a:t>Son mecanismos de obtención de información ciudadana, que reflejan sus inquietudes ante los </a:t>
            </a:r>
            <a:r>
              <a:rPr lang="es-ES" sz="2200" b="1" i="1" dirty="0">
                <a:solidFill>
                  <a:srgbClr val="4E3B30"/>
                </a:solidFill>
              </a:rPr>
              <a:t>temas medioambientales</a:t>
            </a:r>
            <a:r>
              <a:rPr lang="es-ES" sz="2200" dirty="0">
                <a:solidFill>
                  <a:srgbClr val="4E3B30"/>
                </a:solidFill>
              </a:rPr>
              <a:t>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5750" y="3000375"/>
            <a:ext cx="8572500" cy="1285875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s-ES" sz="2000" dirty="0">
                <a:solidFill>
                  <a:srgbClr val="4E3B30"/>
                </a:solidFill>
              </a:rPr>
              <a:t>Es importante conocer la opinión de los ciudadanos, los problemas que detectan en el Medio Ambiente y las alternativas que proponen para mejorarlo. </a:t>
            </a:r>
          </a:p>
        </p:txBody>
      </p:sp>
      <p:pic>
        <p:nvPicPr>
          <p:cNvPr id="7" name="6 Imagen" descr="encuest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81375" y="3990975"/>
            <a:ext cx="2381250" cy="2366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7 Imagen" descr="educacion+ambiental.bmp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38" y="1854200"/>
            <a:ext cx="442912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1200"/>
            <a:ext cx="8229600" cy="4860000"/>
          </a:xfrm>
          <a:solidFill>
            <a:schemeClr val="bg1">
              <a:alpha val="80000"/>
            </a:schemeClr>
          </a:solidFill>
          <a:ln w="44450"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txBody>
          <a:bodyPr anchor="ctr"/>
          <a:lstStyle/>
          <a:p>
            <a:pPr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El comportamiento de las personas y el ambiente son elementos que se influyen mutuamente 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La percepción del medio ambiente es aprendida y depende de la experiencia perceptiva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Psicología ambiental: “Estudio de la interacción entre la conducta y el ambiente natural “(Bell, Fisher &amp; </a:t>
            </a:r>
            <a:r>
              <a:rPr lang="es-ES" sz="2800" dirty="0" err="1" smtClean="0">
                <a:solidFill>
                  <a:schemeClr val="tx1"/>
                </a:solidFill>
              </a:rPr>
              <a:t>Loomis</a:t>
            </a:r>
            <a:r>
              <a:rPr lang="es-ES" sz="2800" dirty="0" smtClean="0">
                <a:solidFill>
                  <a:schemeClr val="tx1"/>
                </a:solidFill>
              </a:rPr>
              <a:t> 1978)</a:t>
            </a:r>
            <a:r>
              <a:rPr lang="es-ES" sz="2800" dirty="0" smtClean="0"/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42852"/>
            <a:ext cx="8229600" cy="85725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1. CONCEPTO DE PERCEPCIÓN AMBIENTAL</a:t>
            </a:r>
            <a:endParaRPr lang="es-ES" sz="32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750" y="1500188"/>
            <a:ext cx="8064500" cy="4357687"/>
          </a:xfrm>
          <a:solidFill>
            <a:schemeClr val="bg1"/>
          </a:solidFill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" pitchFamily="2" charset="2"/>
              <a:buChar char="q"/>
              <a:defRPr/>
            </a:pPr>
            <a:r>
              <a:rPr lang="es-ES" sz="2400" dirty="0" smtClean="0">
                <a:solidFill>
                  <a:schemeClr val="tx1"/>
                </a:solidFill>
              </a:rPr>
              <a:t>El empleo de encuestas para conocer las opiniones y percepciones de población local y visitantes de espacios naturales, empieza a ser relativamente habitual en nuestro país. </a:t>
            </a:r>
          </a:p>
          <a:p>
            <a:pPr algn="just">
              <a:buClrTx/>
              <a:buFont typeface="Wingdings" pitchFamily="2" charset="2"/>
              <a:buChar char="q"/>
              <a:defRPr/>
            </a:pPr>
            <a:endParaRPr lang="es-ES" sz="2400" dirty="0" smtClean="0">
              <a:solidFill>
                <a:schemeClr val="tx1"/>
              </a:solidFill>
            </a:endParaRPr>
          </a:p>
          <a:p>
            <a:pPr algn="just">
              <a:buClrTx/>
              <a:buFont typeface="Wingdings" pitchFamily="2" charset="2"/>
              <a:buChar char="q"/>
              <a:defRPr/>
            </a:pPr>
            <a:r>
              <a:rPr lang="es-ES" sz="2400" dirty="0" smtClean="0">
                <a:solidFill>
                  <a:schemeClr val="tx1"/>
                </a:solidFill>
              </a:rPr>
              <a:t>Estos estudios pueden servir para explorar los conocimientos, ideas, valoraciones, intereses o demandas de la gente y tomarlos en consideración en los procesos de comunicación y toma de decisiones en temas ambientales.</a:t>
            </a:r>
          </a:p>
          <a:p>
            <a:pPr algn="just">
              <a:buFont typeface="Wingdings 2" pitchFamily="18" charset="2"/>
              <a:buNone/>
              <a:defRPr/>
            </a:pPr>
            <a:endParaRPr lang="es-ES" sz="2000" i="1" dirty="0" smtClean="0"/>
          </a:p>
          <a:p>
            <a:pPr>
              <a:defRPr/>
            </a:pPr>
            <a:endParaRPr lang="es-ES" sz="2000" dirty="0" smtClean="0"/>
          </a:p>
          <a:p>
            <a:pPr>
              <a:buFont typeface="Wingdings 2" pitchFamily="18" charset="2"/>
              <a:buNone/>
              <a:defRPr/>
            </a:pPr>
            <a:r>
              <a:rPr lang="es-ES" sz="2000" b="1" dirty="0" smtClean="0"/>
              <a:t>                                       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es-ES" sz="2000" b="1" dirty="0" smtClean="0"/>
              <a:t>                                            </a:t>
            </a:r>
            <a:endParaRPr lang="es-ES" sz="2000" dirty="0" smtClean="0"/>
          </a:p>
          <a:p>
            <a:pPr algn="ctr">
              <a:defRPr/>
            </a:pPr>
            <a:endParaRPr lang="es-ES" sz="2000" dirty="0" smtClean="0"/>
          </a:p>
          <a:p>
            <a:pPr>
              <a:defRPr/>
            </a:pPr>
            <a:endParaRPr lang="es-ES" sz="2000" dirty="0" smtClean="0"/>
          </a:p>
          <a:p>
            <a:pPr>
              <a:defRPr/>
            </a:pPr>
            <a:endParaRPr lang="es-ES" sz="2400" dirty="0" smtClean="0"/>
          </a:p>
          <a:p>
            <a:pPr>
              <a:buFont typeface="Wingdings 2" pitchFamily="18" charset="2"/>
              <a:buNone/>
              <a:defRPr/>
            </a:pPr>
            <a:endParaRPr lang="es-ES" sz="2000" dirty="0" smtClean="0"/>
          </a:p>
          <a:p>
            <a:pPr algn="just">
              <a:buFontTx/>
              <a:buChar char="-"/>
              <a:defRPr/>
            </a:pPr>
            <a:endParaRPr lang="es-ES" sz="2000" dirty="0" smtClean="0"/>
          </a:p>
          <a:p>
            <a:pPr algn="just">
              <a:buFont typeface="Wingdings 2" pitchFamily="18" charset="2"/>
              <a:buNone/>
              <a:defRPr/>
            </a:pPr>
            <a:endParaRPr lang="es-ES" sz="2000" dirty="0"/>
          </a:p>
        </p:txBody>
      </p:sp>
      <p:pic>
        <p:nvPicPr>
          <p:cNvPr id="5" name="4 Imagen" descr="encuest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43900" y="77218"/>
            <a:ext cx="928694" cy="922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5. La encuesta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13 Grupo"/>
          <p:cNvGrpSpPr>
            <a:grpSpLocks/>
          </p:cNvGrpSpPr>
          <p:nvPr/>
        </p:nvGrpSpPr>
        <p:grpSpPr bwMode="auto">
          <a:xfrm>
            <a:off x="928688" y="1714500"/>
            <a:ext cx="6929437" cy="3643313"/>
            <a:chOff x="928688" y="1714500"/>
            <a:chExt cx="6929437" cy="3643313"/>
          </a:xfrm>
        </p:grpSpPr>
        <p:sp>
          <p:nvSpPr>
            <p:cNvPr id="7" name="6 Elipse"/>
            <p:cNvSpPr/>
            <p:nvPr/>
          </p:nvSpPr>
          <p:spPr>
            <a:xfrm>
              <a:off x="3429000" y="1714500"/>
              <a:ext cx="2000250" cy="15001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b="1" dirty="0">
                  <a:solidFill>
                    <a:schemeClr val="tx1"/>
                  </a:solidFill>
                </a:rPr>
                <a:t>OBJETIVOS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928688" y="2928938"/>
              <a:ext cx="1857375" cy="13573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Captar conocimiento de la realidad del M.A.</a:t>
              </a: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3500438" y="4000500"/>
              <a:ext cx="1857375" cy="13573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>
                  <a:solidFill>
                    <a:schemeClr val="tx1"/>
                  </a:solidFill>
                </a:rPr>
                <a:t>Captar la importancia de los distintos aspectos M.A.</a:t>
              </a: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6000750" y="2857500"/>
              <a:ext cx="1857375" cy="15716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700" dirty="0">
                  <a:solidFill>
                    <a:schemeClr val="tx1"/>
                  </a:solidFill>
                </a:rPr>
                <a:t>Captar el interés en participar y colaborar para la mejora del M.A.</a:t>
              </a:r>
            </a:p>
          </p:txBody>
        </p:sp>
        <p:sp>
          <p:nvSpPr>
            <p:cNvPr id="11" name="10 Flecha derecha"/>
            <p:cNvSpPr/>
            <p:nvPr/>
          </p:nvSpPr>
          <p:spPr>
            <a:xfrm rot="5400000">
              <a:off x="4143376" y="3357562"/>
              <a:ext cx="571500" cy="4286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2" name="11 Flecha derecha"/>
            <p:cNvSpPr/>
            <p:nvPr/>
          </p:nvSpPr>
          <p:spPr>
            <a:xfrm rot="2080284">
              <a:off x="5429250" y="2695575"/>
              <a:ext cx="571500" cy="4286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3" name="12 Flecha derecha"/>
            <p:cNvSpPr/>
            <p:nvPr/>
          </p:nvSpPr>
          <p:spPr>
            <a:xfrm rot="8905252">
              <a:off x="2787650" y="2597150"/>
              <a:ext cx="571500" cy="4286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6" name="15 Imagen" descr="encuest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43900" y="77218"/>
            <a:ext cx="928694" cy="922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5. La encuesta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Modalidades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571750" y="4000500"/>
            <a:ext cx="40005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Por correo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571750" y="3214688"/>
            <a:ext cx="40005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Por teléfono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571750" y="2428875"/>
            <a:ext cx="40005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Cara a Cara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571750" y="4786313"/>
            <a:ext cx="40005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Internet</a:t>
            </a:r>
          </a:p>
        </p:txBody>
      </p:sp>
      <p:pic>
        <p:nvPicPr>
          <p:cNvPr id="14" name="13 Imagen" descr="encuest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43900" y="77218"/>
            <a:ext cx="928694" cy="922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5. La encuesta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/>
        </p:nvGraphicFramePr>
        <p:xfrm>
          <a:off x="1071538" y="1428736"/>
          <a:ext cx="726284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Imagen" descr="encuesta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143900" y="77218"/>
            <a:ext cx="928694" cy="922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5. La encuesta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14414" y="1928802"/>
            <a:ext cx="278608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Probabilística: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214414" y="3786190"/>
            <a:ext cx="278608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No Probabilística: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14438" y="2500313"/>
            <a:ext cx="7358062" cy="92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s-ES" dirty="0"/>
              <a:t> Para cuantificar y realizar inferencias estadísticas</a:t>
            </a:r>
          </a:p>
          <a:p>
            <a:pPr>
              <a:buFontTx/>
              <a:buChar char="-"/>
              <a:defRPr/>
            </a:pPr>
            <a:r>
              <a:rPr lang="es-ES" dirty="0"/>
              <a:t> Todos los casos tienen la misma probabilidad de estar en la muestra</a:t>
            </a:r>
          </a:p>
          <a:p>
            <a:pPr>
              <a:buFontTx/>
              <a:buChar char="-"/>
              <a:defRPr/>
            </a:pPr>
            <a:r>
              <a:rPr lang="es-ES" dirty="0"/>
              <a:t> No exige un alto conocimiento de la población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14438" y="4433888"/>
            <a:ext cx="7358062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s-ES" dirty="0"/>
              <a:t> Para cualificar</a:t>
            </a:r>
          </a:p>
          <a:p>
            <a:pPr>
              <a:buFontTx/>
              <a:buChar char="-"/>
              <a:defRPr/>
            </a:pPr>
            <a:r>
              <a:rPr lang="es-ES" dirty="0"/>
              <a:t> No todos los casos tienen la misma probabilidad de estar en la muestra</a:t>
            </a:r>
          </a:p>
          <a:p>
            <a:pPr>
              <a:buFontTx/>
              <a:buChar char="-"/>
              <a:defRPr/>
            </a:pPr>
            <a:r>
              <a:rPr lang="es-ES" dirty="0"/>
              <a:t> Requiere un alto conocimiento de la población</a:t>
            </a:r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14" y="1214422"/>
            <a:ext cx="2214578" cy="5000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La Muestra</a:t>
            </a:r>
          </a:p>
        </p:txBody>
      </p:sp>
      <p:pic>
        <p:nvPicPr>
          <p:cNvPr id="13" name="12 Imagen" descr="encuest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43900" y="77218"/>
            <a:ext cx="928694" cy="922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5. La encuesta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14414" y="1928802"/>
            <a:ext cx="278608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Tipos de preguntas: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14438" y="2500313"/>
            <a:ext cx="7358062" cy="1477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s-ES" dirty="0"/>
              <a:t> Abiertas: sin respuestas predeterminadas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>
              <a:buFontTx/>
              <a:buChar char="-"/>
              <a:defRPr/>
            </a:pPr>
            <a:r>
              <a:rPr lang="es-ES" dirty="0"/>
              <a:t> Cerradas: con respuestas concretas. Permiten el análisis estadístico.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>
              <a:buFontTx/>
              <a:buChar char="-"/>
              <a:defRPr/>
            </a:pPr>
            <a:r>
              <a:rPr lang="es-ES" dirty="0"/>
              <a:t> </a:t>
            </a:r>
            <a:r>
              <a:rPr lang="es-ES" dirty="0" err="1"/>
              <a:t>Semiabiertas</a:t>
            </a:r>
            <a:r>
              <a:rPr lang="es-ES" dirty="0"/>
              <a:t>: incluyendo la opción “otros”</a:t>
            </a:r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14" y="1214422"/>
            <a:ext cx="3286148" cy="5000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Diseño del cuestionario</a:t>
            </a:r>
          </a:p>
        </p:txBody>
      </p:sp>
      <p:pic>
        <p:nvPicPr>
          <p:cNvPr id="9" name="8 Imagen" descr="encuest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43900" y="77218"/>
            <a:ext cx="928694" cy="922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5. La encuesta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14414" y="1928802"/>
            <a:ext cx="278608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Recomendaciones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14438" y="2500313"/>
            <a:ext cx="7358062" cy="203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s-ES" dirty="0"/>
              <a:t> Incluir instrucciones</a:t>
            </a:r>
          </a:p>
          <a:p>
            <a:pPr>
              <a:buFontTx/>
              <a:buChar char="-"/>
              <a:defRPr/>
            </a:pPr>
            <a:r>
              <a:rPr lang="es-ES" dirty="0"/>
              <a:t>Preguntas breves y fácilmente comprensibles</a:t>
            </a:r>
          </a:p>
          <a:p>
            <a:pPr>
              <a:buFontTx/>
              <a:buChar char="-"/>
              <a:defRPr/>
            </a:pPr>
            <a:r>
              <a:rPr lang="es-ES" dirty="0"/>
              <a:t> Evitar términos ambiguos en su significado</a:t>
            </a:r>
          </a:p>
          <a:p>
            <a:pPr>
              <a:buFontTx/>
              <a:buChar char="-"/>
              <a:defRPr/>
            </a:pPr>
            <a:r>
              <a:rPr lang="es-ES" dirty="0"/>
              <a:t> No poner preguntas amenazantes, con connotaciones negativas o personales</a:t>
            </a:r>
          </a:p>
          <a:p>
            <a:pPr>
              <a:buFontTx/>
              <a:buChar char="-"/>
              <a:defRPr/>
            </a:pPr>
            <a:r>
              <a:rPr lang="es-ES" dirty="0"/>
              <a:t> No incluir las opciones “no sabe” o “no contesta”</a:t>
            </a:r>
          </a:p>
          <a:p>
            <a:pPr>
              <a:buFontTx/>
              <a:buChar char="-"/>
              <a:defRPr/>
            </a:pPr>
            <a:r>
              <a:rPr lang="es-ES" dirty="0"/>
              <a:t> Tener un orden lógico, de lo general a lo específico</a:t>
            </a:r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14" y="1214422"/>
            <a:ext cx="3286148" cy="5000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Diseño del cuestionario</a:t>
            </a:r>
          </a:p>
        </p:txBody>
      </p:sp>
      <p:pic>
        <p:nvPicPr>
          <p:cNvPr id="9" name="8 Imagen" descr="encuest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43900" y="77218"/>
            <a:ext cx="928694" cy="922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5. La encuesta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928688" y="3000375"/>
            <a:ext cx="2500312" cy="928688"/>
          </a:xfrm>
          <a:prstGeom prst="ellipse">
            <a:avLst/>
          </a:prstGeom>
          <a:solidFill>
            <a:srgbClr val="B5EFB5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Limitaciones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071938" y="1785938"/>
            <a:ext cx="4214812" cy="928687"/>
          </a:xfrm>
          <a:prstGeom prst="roundRect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Nos proporcionan una “foto fija”, no promueven la deliberación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071938" y="4214813"/>
            <a:ext cx="4214812" cy="928687"/>
          </a:xfrm>
          <a:prstGeom prst="roundRect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El coste de elaboración, aplicación y tratamiento puede ser elevado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071938" y="3000375"/>
            <a:ext cx="4214812" cy="928688"/>
          </a:xfrm>
          <a:prstGeom prst="roundRect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Requiere conocimientos técnicos y experiencia</a:t>
            </a:r>
          </a:p>
        </p:txBody>
      </p:sp>
      <p:cxnSp>
        <p:nvCxnSpPr>
          <p:cNvPr id="13" name="12 Conector curvado"/>
          <p:cNvCxnSpPr>
            <a:stCxn id="8" idx="0"/>
            <a:endCxn id="9" idx="1"/>
          </p:cNvCxnSpPr>
          <p:nvPr/>
        </p:nvCxnSpPr>
        <p:spPr>
          <a:xfrm rot="5400000" flipH="1" flipV="1">
            <a:off x="2749550" y="1677988"/>
            <a:ext cx="750887" cy="1893888"/>
          </a:xfrm>
          <a:prstGeom prst="curved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curvado"/>
          <p:cNvCxnSpPr>
            <a:stCxn id="8" idx="4"/>
            <a:endCxn id="10" idx="1"/>
          </p:cNvCxnSpPr>
          <p:nvPr/>
        </p:nvCxnSpPr>
        <p:spPr>
          <a:xfrm rot="16200000" flipH="1">
            <a:off x="2749550" y="3357563"/>
            <a:ext cx="750887" cy="1893888"/>
          </a:xfrm>
          <a:prstGeom prst="curved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8" idx="6"/>
            <a:endCxn id="11" idx="1"/>
          </p:cNvCxnSpPr>
          <p:nvPr/>
        </p:nvCxnSpPr>
        <p:spPr>
          <a:xfrm>
            <a:off x="3429000" y="3465513"/>
            <a:ext cx="642938" cy="1587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 descr="encuest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43900" y="77218"/>
            <a:ext cx="928694" cy="922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ES" sz="3200" dirty="0" smtClean="0"/>
              <a:t>5. La encuesta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28600" y="3009900"/>
            <a:ext cx="8686800" cy="838200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91139" name="3 Marcador de contenido"/>
          <p:cNvSpPr>
            <a:spLocks noGrp="1"/>
          </p:cNvSpPr>
          <p:nvPr>
            <p:ph idx="1"/>
          </p:nvPr>
        </p:nvSpPr>
        <p:spPr>
          <a:xfrm>
            <a:off x="285750" y="1500188"/>
            <a:ext cx="8686800" cy="2500312"/>
          </a:xfrm>
        </p:spPr>
        <p:txBody>
          <a:bodyPr/>
          <a:lstStyle/>
          <a:p>
            <a:endParaRPr lang="es-ES" sz="2000" smtClean="0"/>
          </a:p>
          <a:p>
            <a:endParaRPr lang="es-ES" sz="2400" smtClean="0"/>
          </a:p>
          <a:p>
            <a:pPr>
              <a:buFont typeface="Wingdings 2" pitchFamily="18" charset="2"/>
              <a:buNone/>
            </a:pPr>
            <a:endParaRPr lang="es-ES" sz="2000" smtClean="0"/>
          </a:p>
          <a:p>
            <a:pPr algn="just">
              <a:buFontTx/>
              <a:buChar char="-"/>
            </a:pPr>
            <a:endParaRPr lang="es-ES" sz="2000" smtClean="0"/>
          </a:p>
          <a:p>
            <a:pPr algn="just">
              <a:buFont typeface="Wingdings 2" pitchFamily="18" charset="2"/>
              <a:buNone/>
            </a:pPr>
            <a:endParaRPr lang="es-ES" sz="2000" smtClean="0"/>
          </a:p>
        </p:txBody>
      </p:sp>
      <p:sp>
        <p:nvSpPr>
          <p:cNvPr id="5" name="4 Rectángulo"/>
          <p:cNvSpPr/>
          <p:nvPr/>
        </p:nvSpPr>
        <p:spPr>
          <a:xfrm>
            <a:off x="2000250" y="1714500"/>
            <a:ext cx="5214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PLAN DE GESTIÓN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4429125" y="2500313"/>
            <a:ext cx="357188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714625" y="3429000"/>
            <a:ext cx="3857625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AYUNTAMIENTO DE ENGUERA</a:t>
            </a:r>
          </a:p>
        </p:txBody>
      </p:sp>
      <p:sp>
        <p:nvSpPr>
          <p:cNvPr id="13" name="12 Flecha abajo"/>
          <p:cNvSpPr/>
          <p:nvPr/>
        </p:nvSpPr>
        <p:spPr>
          <a:xfrm rot="19247708">
            <a:off x="5351463" y="4024313"/>
            <a:ext cx="357187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Flecha abajo"/>
          <p:cNvSpPr/>
          <p:nvPr/>
        </p:nvSpPr>
        <p:spPr>
          <a:xfrm rot="1553531">
            <a:off x="3511550" y="4038600"/>
            <a:ext cx="357188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285852" y="5000636"/>
            <a:ext cx="3214710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Paraje Natural Municipal “Umbría La Plana”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072066" y="5000636"/>
            <a:ext cx="3143272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Paraje Natural Municipal “Barranco la Hoz”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0 Imagen" descr="educacion+ambiental.bmp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38" y="1854200"/>
            <a:ext cx="442912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1200"/>
            <a:ext cx="8229600" cy="4860000"/>
          </a:xfrm>
          <a:solidFill>
            <a:schemeClr val="bg1">
              <a:alpha val="80000"/>
            </a:schemeClr>
          </a:solidFill>
          <a:ln w="44450"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txBody>
          <a:bodyPr/>
          <a:lstStyle/>
          <a:p>
            <a:pPr marL="180000" algn="ctr">
              <a:buFont typeface="Wingdings 2" pitchFamily="18" charset="2"/>
              <a:buNone/>
              <a:defRPr/>
            </a:pPr>
            <a:r>
              <a:rPr lang="es-ES" dirty="0" smtClean="0">
                <a:solidFill>
                  <a:schemeClr val="tx1"/>
                </a:solidFill>
              </a:rPr>
              <a:t>	La Psicología ambiental busca preferentemente en los métodos de investigación, involucrar activamente a las personas en el diseño y el cuidado del entorno.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18438" name="6 Grupo"/>
          <p:cNvGrpSpPr>
            <a:grpSpLocks/>
          </p:cNvGrpSpPr>
          <p:nvPr/>
        </p:nvGrpSpPr>
        <p:grpSpPr bwMode="auto">
          <a:xfrm>
            <a:off x="1643063" y="3714750"/>
            <a:ext cx="5857875" cy="1643063"/>
            <a:chOff x="1643042" y="3714752"/>
            <a:chExt cx="5857916" cy="1643074"/>
          </a:xfrm>
        </p:grpSpPr>
        <p:sp>
          <p:nvSpPr>
            <p:cNvPr id="5" name="4 Flecha abajo"/>
            <p:cNvSpPr/>
            <p:nvPr/>
          </p:nvSpPr>
          <p:spPr>
            <a:xfrm>
              <a:off x="4429123" y="3714752"/>
              <a:ext cx="214315" cy="7143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1643042" y="4572008"/>
              <a:ext cx="5857916" cy="7858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3200" dirty="0"/>
                <a:t>PARTICIPACION CIUDADANA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142852"/>
            <a:ext cx="8229600" cy="85725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1. CONCEPTO DE PERCEPCIÓN AMBIENTAL</a:t>
            </a:r>
            <a:endParaRPr lang="es-ES" sz="32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200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92164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1571625"/>
            <a:ext cx="7429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200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3463925" y="1714500"/>
            <a:ext cx="2216150" cy="150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DIAGNÓSTICO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(Situación Actual )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000125" y="3000375"/>
            <a:ext cx="1857375" cy="13573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Memoria Informativa Planes Especiales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643313" y="4000500"/>
            <a:ext cx="1857375" cy="13573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Análisis DAFO (debilidades, amenazas, fortalezas, oportunidades)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143625" y="3000375"/>
            <a:ext cx="1857375" cy="13573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Encuestas (opinión social)</a:t>
            </a:r>
          </a:p>
        </p:txBody>
      </p:sp>
      <p:sp>
        <p:nvSpPr>
          <p:cNvPr id="11" name="10 Flecha derecha"/>
          <p:cNvSpPr/>
          <p:nvPr/>
        </p:nvSpPr>
        <p:spPr>
          <a:xfrm rot="5400000">
            <a:off x="4286251" y="3357562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Flecha derecha"/>
          <p:cNvSpPr/>
          <p:nvPr/>
        </p:nvSpPr>
        <p:spPr>
          <a:xfrm rot="2080284">
            <a:off x="5715000" y="2481263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Flecha derecha"/>
          <p:cNvSpPr/>
          <p:nvPr/>
        </p:nvSpPr>
        <p:spPr>
          <a:xfrm rot="8905252">
            <a:off x="2859088" y="2546350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14" y="2000240"/>
            <a:ext cx="7358114" cy="39703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b="1" i="1" dirty="0"/>
              <a:t>Declarado Acuerdo del </a:t>
            </a:r>
            <a:r>
              <a:rPr lang="es-ES" b="1" i="1" dirty="0" err="1"/>
              <a:t>Consell</a:t>
            </a:r>
            <a:r>
              <a:rPr lang="es-ES" b="1" i="1" dirty="0"/>
              <a:t> de fecha 20 de mayo 2005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>
              <a:buFontTx/>
              <a:buChar char="-"/>
              <a:defRPr/>
            </a:pPr>
            <a:r>
              <a:rPr lang="es-ES" dirty="0"/>
              <a:t> PAISAJE: Escarpes y barrancos cubiertos por masa forestal y matorral mediterráneo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>
              <a:buFontTx/>
              <a:buChar char="-"/>
              <a:defRPr/>
            </a:pPr>
            <a:r>
              <a:rPr lang="es-ES" dirty="0"/>
              <a:t> FAUNA: Numerosos anfibios y reptiles, presencia de rapaces y mamíferos como jabalíes y cabras.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>
              <a:buFontTx/>
              <a:buChar char="-"/>
              <a:defRPr/>
            </a:pPr>
            <a:r>
              <a:rPr lang="es-ES" dirty="0"/>
              <a:t> INTERÉS CULTURAL: Poblado edad de bronce “Cerro de Lucena”</a:t>
            </a:r>
          </a:p>
          <a:p>
            <a:pPr>
              <a:defRPr/>
            </a:pPr>
            <a:r>
              <a:rPr lang="es-ES" dirty="0"/>
              <a:t>y el BIC “Castillo de </a:t>
            </a:r>
            <a:r>
              <a:rPr lang="es-ES" dirty="0" err="1"/>
              <a:t>Enguera</a:t>
            </a:r>
            <a:r>
              <a:rPr lang="es-ES" dirty="0"/>
              <a:t>”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>
              <a:buFontTx/>
              <a:buChar char="-"/>
              <a:defRPr/>
            </a:pPr>
            <a:r>
              <a:rPr lang="es-ES" dirty="0"/>
              <a:t> INTERÉS USO PÚBLICO: Existencia de senderos de pequeño recorrido, zona de descanso con mesas y bancos junto a la casa íbera</a:t>
            </a:r>
          </a:p>
          <a:p>
            <a:pPr>
              <a:buFontTx/>
              <a:buChar char="-"/>
              <a:defRPr/>
            </a:pPr>
            <a:endParaRPr lang="es-ES" dirty="0"/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14" y="1214422"/>
            <a:ext cx="3286148" cy="5000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PNM “Umbría la Plana”</a:t>
            </a: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2643188" y="2928938"/>
            <a:ext cx="285750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14" y="1214422"/>
            <a:ext cx="3286148" cy="5000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PNM “Umbría la Plana”</a:t>
            </a:r>
          </a:p>
        </p:txBody>
      </p:sp>
      <p:pic>
        <p:nvPicPr>
          <p:cNvPr id="95238" name="4 Imagen" descr="vegetacion umbria la plan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250" y="1928813"/>
            <a:ext cx="6032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14" y="2000240"/>
            <a:ext cx="7358114" cy="39703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b="1" i="1" dirty="0"/>
              <a:t>Declarado Acuerdo del </a:t>
            </a:r>
            <a:r>
              <a:rPr lang="es-ES" b="1" i="1" dirty="0" err="1"/>
              <a:t>Consell</a:t>
            </a:r>
            <a:r>
              <a:rPr lang="es-ES" b="1" i="1" dirty="0"/>
              <a:t> de fecha 20 de mayo 2005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>
              <a:buFontTx/>
              <a:buChar char="-"/>
              <a:defRPr/>
            </a:pPr>
            <a:r>
              <a:rPr lang="es-ES" dirty="0"/>
              <a:t> PAISAJE: Escarpes y barrancos cubiertos por masa forestal y matorral mediterráneo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>
              <a:buFontTx/>
              <a:buChar char="-"/>
              <a:defRPr/>
            </a:pPr>
            <a:r>
              <a:rPr lang="es-ES" dirty="0"/>
              <a:t> FAUNA: Numerosos anfibios y reptiles, presencia de rapaces y mamíferos como jabalíes y cabras.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>
              <a:buFontTx/>
              <a:buChar char="-"/>
              <a:defRPr/>
            </a:pPr>
            <a:r>
              <a:rPr lang="es-ES" dirty="0"/>
              <a:t> INTERÉS CULTURAL: Poblado edad de bronce “Cerro de Lucena”</a:t>
            </a:r>
          </a:p>
          <a:p>
            <a:pPr>
              <a:defRPr/>
            </a:pPr>
            <a:r>
              <a:rPr lang="es-ES" dirty="0"/>
              <a:t>y el BIC “Castillo de </a:t>
            </a:r>
            <a:r>
              <a:rPr lang="es-ES" dirty="0" err="1"/>
              <a:t>Enguera</a:t>
            </a:r>
            <a:r>
              <a:rPr lang="es-ES" dirty="0"/>
              <a:t>”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>
              <a:buFontTx/>
              <a:buChar char="-"/>
              <a:defRPr/>
            </a:pPr>
            <a:r>
              <a:rPr lang="es-ES" dirty="0"/>
              <a:t> INTERÉS USO PÚBLICO: Existencia de senderos de pequeño recorrido, zona de descanso con mesas y bancos junto a la casa íbera</a:t>
            </a:r>
          </a:p>
          <a:p>
            <a:pPr>
              <a:buFontTx/>
              <a:buChar char="-"/>
              <a:defRPr/>
            </a:pPr>
            <a:endParaRPr lang="es-ES" dirty="0"/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14" y="1214422"/>
            <a:ext cx="3286148" cy="5000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PNM “Umbría la Plana”</a:t>
            </a: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143375" y="4572000"/>
            <a:ext cx="285750" cy="2143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14" y="1214422"/>
            <a:ext cx="3286148" cy="5000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PNM “Umbría la Plana”</a:t>
            </a:r>
          </a:p>
        </p:txBody>
      </p:sp>
      <p:pic>
        <p:nvPicPr>
          <p:cNvPr id="97286" name="4 Imagen" descr="castill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250" y="1944688"/>
            <a:ext cx="60071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14" y="2000240"/>
            <a:ext cx="7358114" cy="39703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b="1" i="1" dirty="0"/>
              <a:t>Estado de tramitación avanzado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 algn="just">
              <a:buFontTx/>
              <a:buChar char="-"/>
              <a:defRPr/>
            </a:pPr>
            <a:r>
              <a:rPr lang="es-ES" dirty="0"/>
              <a:t> LIC “Sierra de </a:t>
            </a:r>
            <a:r>
              <a:rPr lang="es-ES" dirty="0" err="1"/>
              <a:t>Enguera</a:t>
            </a:r>
            <a:r>
              <a:rPr lang="es-ES" dirty="0"/>
              <a:t>”</a:t>
            </a:r>
          </a:p>
          <a:p>
            <a:pPr algn="just">
              <a:buFontTx/>
              <a:buChar char="-"/>
              <a:defRPr/>
            </a:pPr>
            <a:endParaRPr lang="es-ES" dirty="0"/>
          </a:p>
          <a:p>
            <a:pPr algn="just">
              <a:buFontTx/>
              <a:buChar char="-"/>
              <a:defRPr/>
            </a:pPr>
            <a:r>
              <a:rPr lang="es-ES" dirty="0"/>
              <a:t>PAISAJE: Escarpadas paredes y formaciones rocosas que enriquecen la belleza del lugar.</a:t>
            </a:r>
          </a:p>
          <a:p>
            <a:pPr algn="just">
              <a:buFontTx/>
              <a:buChar char="-"/>
              <a:defRPr/>
            </a:pPr>
            <a:endParaRPr lang="es-ES" dirty="0"/>
          </a:p>
          <a:p>
            <a:pPr algn="just">
              <a:buFontTx/>
              <a:buChar char="-"/>
              <a:defRPr/>
            </a:pPr>
            <a:r>
              <a:rPr lang="es-ES" dirty="0"/>
              <a:t> VEGETACIÓN: Destaca la </a:t>
            </a:r>
            <a:r>
              <a:rPr lang="es-ES" dirty="0" err="1"/>
              <a:t>microrreserva</a:t>
            </a:r>
            <a:r>
              <a:rPr lang="es-ES" dirty="0"/>
              <a:t> flora “El Chorrillo”, dos endemismos Rabo de Gato Lanoso (</a:t>
            </a:r>
            <a:r>
              <a:rPr lang="es-ES" i="1" dirty="0" err="1"/>
              <a:t>Sideritis</a:t>
            </a:r>
            <a:r>
              <a:rPr lang="es-ES" i="1" dirty="0"/>
              <a:t> </a:t>
            </a:r>
            <a:r>
              <a:rPr lang="es-ES" i="1" dirty="0" err="1"/>
              <a:t>sericea</a:t>
            </a:r>
            <a:r>
              <a:rPr lang="es-ES" dirty="0"/>
              <a:t>) y la Pelosilla de cueva (</a:t>
            </a:r>
            <a:r>
              <a:rPr lang="es-ES" i="1" dirty="0" err="1"/>
              <a:t>Chaenorhinum</a:t>
            </a:r>
            <a:r>
              <a:rPr lang="es-ES" i="1" dirty="0"/>
              <a:t> </a:t>
            </a:r>
            <a:r>
              <a:rPr lang="es-ES" i="1" dirty="0" err="1"/>
              <a:t>tenellum</a:t>
            </a:r>
            <a:r>
              <a:rPr lang="es-ES" dirty="0"/>
              <a:t>)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>
              <a:buFontTx/>
              <a:buChar char="-"/>
              <a:defRPr/>
            </a:pPr>
            <a:r>
              <a:rPr lang="es-ES" dirty="0"/>
              <a:t> INTERÉS CULTURAL:  Pinturas rupestres “Charco de la Pregunta”, Caserío de </a:t>
            </a:r>
            <a:r>
              <a:rPr lang="es-ES" dirty="0" err="1"/>
              <a:t>Benacancil</a:t>
            </a:r>
            <a:r>
              <a:rPr lang="es-ES" dirty="0"/>
              <a:t> y la “Cueva Santa”</a:t>
            </a:r>
          </a:p>
          <a:p>
            <a:pPr>
              <a:buFontTx/>
              <a:buChar char="-"/>
              <a:defRPr/>
            </a:pPr>
            <a:endParaRPr lang="es-ES" dirty="0"/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14" y="1214422"/>
            <a:ext cx="3286148" cy="5000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PNM “Barranco la Hoz”</a:t>
            </a: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000375" y="3500438"/>
            <a:ext cx="285750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14" y="1214422"/>
            <a:ext cx="3286148" cy="5000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PNM “Barranco la Hoz”</a:t>
            </a:r>
          </a:p>
        </p:txBody>
      </p:sp>
      <p:pic>
        <p:nvPicPr>
          <p:cNvPr id="99334" name="4 Imagen" descr="Barranco la Hoz 00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250" y="1944688"/>
            <a:ext cx="600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14" y="2000240"/>
            <a:ext cx="7358114" cy="397031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b="1" i="1" dirty="0"/>
              <a:t>Estado de tramitación avanzado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 algn="just">
              <a:buFontTx/>
              <a:buChar char="-"/>
              <a:defRPr/>
            </a:pPr>
            <a:r>
              <a:rPr lang="es-ES" dirty="0"/>
              <a:t> LIC “Sierra de </a:t>
            </a:r>
            <a:r>
              <a:rPr lang="es-ES" dirty="0" err="1"/>
              <a:t>Enguera</a:t>
            </a:r>
            <a:r>
              <a:rPr lang="es-ES" dirty="0"/>
              <a:t>”</a:t>
            </a:r>
          </a:p>
          <a:p>
            <a:pPr algn="just">
              <a:buFontTx/>
              <a:buChar char="-"/>
              <a:defRPr/>
            </a:pPr>
            <a:endParaRPr lang="es-ES" dirty="0"/>
          </a:p>
          <a:p>
            <a:pPr algn="just">
              <a:buFontTx/>
              <a:buChar char="-"/>
              <a:defRPr/>
            </a:pPr>
            <a:r>
              <a:rPr lang="es-ES" dirty="0"/>
              <a:t>PAISAJE: Escarpadas paredes y formaciones rocosas que enriquecen la belleza del lugar.</a:t>
            </a:r>
          </a:p>
          <a:p>
            <a:pPr algn="just">
              <a:buFontTx/>
              <a:buChar char="-"/>
              <a:defRPr/>
            </a:pPr>
            <a:endParaRPr lang="es-ES" dirty="0"/>
          </a:p>
          <a:p>
            <a:pPr algn="just">
              <a:buFontTx/>
              <a:buChar char="-"/>
              <a:defRPr/>
            </a:pPr>
            <a:r>
              <a:rPr lang="es-ES" dirty="0"/>
              <a:t> VEGETACIÓN: Destaca la </a:t>
            </a:r>
            <a:r>
              <a:rPr lang="es-ES" dirty="0" err="1"/>
              <a:t>microrreserva</a:t>
            </a:r>
            <a:r>
              <a:rPr lang="es-ES" dirty="0"/>
              <a:t> flora “El Chorrillo”, dos endemismos Rabo de Gato Lanoso (</a:t>
            </a:r>
            <a:r>
              <a:rPr lang="es-ES" i="1" dirty="0" err="1"/>
              <a:t>Sideritis</a:t>
            </a:r>
            <a:r>
              <a:rPr lang="es-ES" i="1" dirty="0"/>
              <a:t> </a:t>
            </a:r>
            <a:r>
              <a:rPr lang="es-ES" i="1" dirty="0" err="1"/>
              <a:t>sericea</a:t>
            </a:r>
            <a:r>
              <a:rPr lang="es-ES" dirty="0"/>
              <a:t>) y la Pelosilla de cueva (</a:t>
            </a:r>
            <a:r>
              <a:rPr lang="es-ES" i="1" dirty="0" err="1"/>
              <a:t>Chaenorhinum</a:t>
            </a:r>
            <a:r>
              <a:rPr lang="es-ES" i="1" dirty="0"/>
              <a:t> </a:t>
            </a:r>
            <a:r>
              <a:rPr lang="es-ES" i="1" dirty="0" err="1"/>
              <a:t>tenellum</a:t>
            </a:r>
            <a:r>
              <a:rPr lang="es-ES" dirty="0"/>
              <a:t>)</a:t>
            </a:r>
          </a:p>
          <a:p>
            <a:pPr>
              <a:buFontTx/>
              <a:buChar char="-"/>
              <a:defRPr/>
            </a:pPr>
            <a:endParaRPr lang="es-ES" dirty="0"/>
          </a:p>
          <a:p>
            <a:pPr>
              <a:buFontTx/>
              <a:buChar char="-"/>
              <a:defRPr/>
            </a:pPr>
            <a:r>
              <a:rPr lang="es-ES" dirty="0"/>
              <a:t> INTERÉS CULTURAL:  Pinturas rupestres “Charco de la Pregunta”, Caserío de </a:t>
            </a:r>
            <a:r>
              <a:rPr lang="es-ES" dirty="0" err="1"/>
              <a:t>Benacancil</a:t>
            </a:r>
            <a:r>
              <a:rPr lang="es-ES" dirty="0"/>
              <a:t> y la “Cueva Santa”</a:t>
            </a:r>
          </a:p>
          <a:p>
            <a:pPr>
              <a:buFontTx/>
              <a:buChar char="-"/>
              <a:defRPr/>
            </a:pPr>
            <a:endParaRPr lang="es-ES" dirty="0"/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14" y="1214422"/>
            <a:ext cx="3286148" cy="5000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PNM “Barranco la Hoz”</a:t>
            </a: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214813" y="5357813"/>
            <a:ext cx="285750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14" y="1214422"/>
            <a:ext cx="3286148" cy="5000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PNM “Barranco la Hoz”</a:t>
            </a:r>
          </a:p>
        </p:txBody>
      </p:sp>
      <p:pic>
        <p:nvPicPr>
          <p:cNvPr id="101382" name="4 Imagen" descr="Barranco la Hoz 02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250" y="1944688"/>
            <a:ext cx="600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28600" y="3009900"/>
            <a:ext cx="8686800" cy="838200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2. Importancia de la participación ciudadana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2000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240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714625" y="1214438"/>
          <a:ext cx="5643602" cy="5331584"/>
        </p:xfrm>
        <a:graphic>
          <a:graphicData uri="http://schemas.openxmlformats.org/drawingml/2006/table">
            <a:tbl>
              <a:tblPr/>
              <a:tblGrid>
                <a:gridCol w="2821801"/>
                <a:gridCol w="2821801"/>
              </a:tblGrid>
              <a:tr h="25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/>
                          <a:ea typeface="Times New Roman"/>
                          <a:cs typeface="Calibri"/>
                        </a:rPr>
                        <a:t>DEBILIDADES</a:t>
                      </a:r>
                      <a:endParaRPr lang="es-ES" sz="900" b="1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/>
                          <a:ea typeface="Times New Roman"/>
                          <a:cs typeface="Calibri"/>
                        </a:rPr>
                        <a:t>AMENAZAS</a:t>
                      </a:r>
                      <a:endParaRPr lang="es-ES" sz="900" b="1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1733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Agricultura en desuso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Poca difusión de los valores del PNM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Existencia de enclavados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Vandalismo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Circulación vehículos no autorizados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Inexistencia Plan de Uso Público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Existencia enclavados de titularidad privada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Incendios forestales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Abandono cultivos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Especies invasoras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Aumento tráfico vehículos no autorizados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Vandalismo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Mal uso de instalaciones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Actividades negativas en enclavados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/>
                          <a:ea typeface="Times New Roman"/>
                          <a:cs typeface="Calibri"/>
                        </a:rPr>
                        <a:t>FORTALEZAS</a:t>
                      </a:r>
                      <a:endParaRPr lang="es-ES" sz="900" b="1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/>
                          <a:ea typeface="Times New Roman"/>
                          <a:cs typeface="Calibri"/>
                        </a:rPr>
                        <a:t>OPORTUNIDADES</a:t>
                      </a:r>
                      <a:endParaRPr lang="es-ES" sz="900" b="1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656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Gran patrimonio natural e histórico-cultural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Existencia de campos de cultivo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Prevención de incendios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Mantenimiento y mejora instalaciones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Repoblaciones, aumento de biodiversidad.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Educación ambiental e histórico-cultural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Promoción del espacio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Redondear rectángulo de esquina del mismo lado"/>
          <p:cNvSpPr/>
          <p:nvPr/>
        </p:nvSpPr>
        <p:spPr>
          <a:xfrm>
            <a:off x="428596" y="3571876"/>
            <a:ext cx="2143140" cy="500066"/>
          </a:xfrm>
          <a:prstGeom prst="round2SameRect">
            <a:avLst>
              <a:gd name="adj1" fmla="val 37970"/>
              <a:gd name="adj2" fmla="val 216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Análisis DAFO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428750" y="1857375"/>
            <a:ext cx="7358063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latin typeface="+mn-lt"/>
                <a:cs typeface="+mn-cs"/>
              </a:rPr>
              <a:t>                    </a:t>
            </a:r>
            <a:r>
              <a:rPr lang="es-ES" sz="2000" b="1" dirty="0">
                <a:latin typeface="+mn-lt"/>
                <a:cs typeface="+mn-cs"/>
              </a:rPr>
              <a:t>IMPORTANCIA OPINIÓN SOCIAL   </a:t>
            </a:r>
          </a:p>
          <a:p>
            <a:pPr>
              <a:buFontTx/>
              <a:buChar char="-"/>
              <a:defRPr/>
            </a:pPr>
            <a:endParaRPr lang="es-ES" b="1" dirty="0">
              <a:latin typeface="+mn-lt"/>
              <a:cs typeface="+mn-cs"/>
            </a:endParaRPr>
          </a:p>
          <a:p>
            <a:pPr>
              <a:buFontTx/>
              <a:buChar char="-"/>
              <a:defRPr/>
            </a:pPr>
            <a:endParaRPr lang="es-ES" b="1" dirty="0">
              <a:latin typeface="+mn-lt"/>
              <a:cs typeface="+mn-cs"/>
            </a:endParaRPr>
          </a:p>
          <a:p>
            <a:pPr>
              <a:defRPr/>
            </a:pPr>
            <a:r>
              <a:rPr lang="es-ES" b="1" dirty="0">
                <a:latin typeface="+mn-lt"/>
                <a:cs typeface="+mn-cs"/>
              </a:rPr>
              <a:t>                PNM lugares esparcimiento y uso público </a:t>
            </a:r>
          </a:p>
          <a:p>
            <a:pPr>
              <a:buFontTx/>
              <a:buChar char="-"/>
              <a:defRPr/>
            </a:pPr>
            <a:endParaRPr lang="es-ES" dirty="0">
              <a:latin typeface="Arial" charset="0"/>
              <a:cs typeface="+mn-cs"/>
            </a:endParaRPr>
          </a:p>
        </p:txBody>
      </p:sp>
      <p:sp>
        <p:nvSpPr>
          <p:cNvPr id="10" name="9 Redondear rectángulo de esquina del mismo lado"/>
          <p:cNvSpPr/>
          <p:nvPr/>
        </p:nvSpPr>
        <p:spPr>
          <a:xfrm>
            <a:off x="1214414" y="1214422"/>
            <a:ext cx="1643074" cy="50006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Encuestas</a:t>
            </a:r>
          </a:p>
        </p:txBody>
      </p:sp>
      <p:sp>
        <p:nvSpPr>
          <p:cNvPr id="5" name="4 Flecha derecha"/>
          <p:cNvSpPr/>
          <p:nvPr/>
        </p:nvSpPr>
        <p:spPr>
          <a:xfrm rot="5400000">
            <a:off x="4107656" y="2393157"/>
            <a:ext cx="4286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1500188" y="4429125"/>
            <a:ext cx="2357437" cy="857250"/>
          </a:xfrm>
          <a:prstGeom prst="ellipse">
            <a:avLst/>
          </a:prstGeom>
          <a:solidFill>
            <a:srgbClr val="B5EFB5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solidFill>
                  <a:schemeClr val="tx1"/>
                </a:solidFill>
              </a:rPr>
              <a:t>OBJETIVOS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357688" y="3643313"/>
            <a:ext cx="3643312" cy="642937"/>
          </a:xfrm>
          <a:prstGeom prst="roundRect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Identificar grado conocimiento población de los PNM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4357688" y="4500563"/>
            <a:ext cx="3643312" cy="714375"/>
          </a:xfrm>
          <a:prstGeom prst="roundRect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Actividades más realizadas en los PNM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357688" y="5429250"/>
            <a:ext cx="3714750" cy="785813"/>
          </a:xfrm>
          <a:prstGeom prst="roundRect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Inquietudes sociales sobre acciones realizadas o las que se debería realizar en los PNM</a:t>
            </a:r>
          </a:p>
        </p:txBody>
      </p:sp>
      <p:cxnSp>
        <p:nvCxnSpPr>
          <p:cNvPr id="13" name="12 Conector curvado"/>
          <p:cNvCxnSpPr>
            <a:stCxn id="6" idx="0"/>
          </p:cNvCxnSpPr>
          <p:nvPr/>
        </p:nvCxnSpPr>
        <p:spPr>
          <a:xfrm rot="5400000" flipH="1" flipV="1">
            <a:off x="3289301" y="3375025"/>
            <a:ext cx="442912" cy="1665287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6" idx="6"/>
            <a:endCxn id="9" idx="1"/>
          </p:cNvCxnSpPr>
          <p:nvPr/>
        </p:nvCxnSpPr>
        <p:spPr>
          <a:xfrm>
            <a:off x="3857625" y="4857750"/>
            <a:ext cx="500063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curvado"/>
          <p:cNvCxnSpPr>
            <a:stCxn id="6" idx="4"/>
          </p:cNvCxnSpPr>
          <p:nvPr/>
        </p:nvCxnSpPr>
        <p:spPr>
          <a:xfrm rot="16200000" flipH="1">
            <a:off x="3196432" y="4768056"/>
            <a:ext cx="628650" cy="1665287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34146" name="Gráfico 1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1368425"/>
            <a:ext cx="7380287" cy="485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35170" name="Gráfico 2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1368425"/>
            <a:ext cx="7380287" cy="485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64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36194" name="Gráfico 10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1368425"/>
            <a:ext cx="7380287" cy="485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37218" name="Gráfico 13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1368425"/>
            <a:ext cx="7380287" cy="485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38242" name="Gráfico 5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1368425"/>
            <a:ext cx="7380287" cy="485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095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39266" name="Gráfico 11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1368425"/>
            <a:ext cx="7380287" cy="485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40290" name="Gráfico 7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1368425"/>
            <a:ext cx="7380287" cy="485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71414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dirty="0" smtClean="0"/>
              <a:t>6. Aplicación de la encuesta en un plan de gestión</a:t>
            </a:r>
            <a:endParaRPr lang="es-ES" dirty="0"/>
          </a:p>
        </p:txBody>
      </p:sp>
      <p:sp>
        <p:nvSpPr>
          <p:cNvPr id="1116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41314" name="Gráfico 12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1368425"/>
            <a:ext cx="7380287" cy="485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3889</TotalTime>
  <Words>4266</Words>
  <Application>Microsoft Office PowerPoint</Application>
  <PresentationFormat>Presentación en pantalla (4:3)</PresentationFormat>
  <Paragraphs>840</Paragraphs>
  <Slides>113</Slides>
  <Notes>113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113</vt:i4>
      </vt:variant>
    </vt:vector>
  </HeadingPairs>
  <TitlesOfParts>
    <vt:vector size="115" baseType="lpstr">
      <vt:lpstr>Viajes</vt:lpstr>
      <vt:lpstr>Imagen de mapa de bits</vt:lpstr>
      <vt:lpstr>PERCEPCIÓN  AMBIENTAL. LA ENCUESTA</vt:lpstr>
      <vt:lpstr>ÍNDICE</vt:lpstr>
      <vt:lpstr>1. CONCEPTO DE PERCEPCIÓN AMBIENTAL</vt:lpstr>
      <vt:lpstr>1. CONCEPTO DE PERCEPCIÓN AMBIENTAL</vt:lpstr>
      <vt:lpstr>1. CONCEPTO DE PERCEPCIÓN AMBIENTAL</vt:lpstr>
      <vt:lpstr>Diapositiva 6</vt:lpstr>
      <vt:lpstr>Diapositiva 7</vt:lpstr>
      <vt:lpstr>Diapositiva 8</vt:lpstr>
      <vt:lpstr>2. Importancia de la participación ciudadana</vt:lpstr>
      <vt:lpstr>2. Importancia de la participación ciudadana</vt:lpstr>
      <vt:lpstr>2. Importancia de la participación ciudadana</vt:lpstr>
      <vt:lpstr>2. Importancia de la participación ciudadana</vt:lpstr>
      <vt:lpstr>2. Importancia de la participación ciudadana</vt:lpstr>
      <vt:lpstr>2. Importancia de la participación ciudadana</vt:lpstr>
      <vt:lpstr>2. Importancia de la participación ciudadana</vt:lpstr>
      <vt:lpstr>2. Importancia de la participación ciudadana</vt:lpstr>
      <vt:lpstr>2. Importancia de la participación ciudadana</vt:lpstr>
      <vt:lpstr>2. Importancia de la participación ciudadana</vt:lpstr>
      <vt:lpstr>2. Importancia de la participación ciudadana</vt:lpstr>
      <vt:lpstr>2. Importancia de la participación ciudadana</vt:lpstr>
      <vt:lpstr>3. LA PARTICIPACION EN LOS Espacios naturales protegidos</vt:lpstr>
      <vt:lpstr>3. LA PARTICIPACION EN LOS E.N.P.</vt:lpstr>
      <vt:lpstr>3. LA PARTICIPACION EN LOS E.N.P.</vt:lpstr>
      <vt:lpstr>3. LA PARTICIPACION EN LOS E.N.P.</vt:lpstr>
      <vt:lpstr>3. LA PARTICIPACION EN LOS E.N.P.</vt:lpstr>
      <vt:lpstr>3. LA PARTICIPACION EN LOS E.N.P.</vt:lpstr>
      <vt:lpstr>3. LA PARTICIPACION EN LOS E.N.P.</vt:lpstr>
      <vt:lpstr>3. LA PARTICIPACION EN LOS E.N.P.</vt:lpstr>
      <vt:lpstr>3. LA PARTICIPACION EN LOS E.N.P.</vt:lpstr>
      <vt:lpstr>3. LA PARTICIPACION EN LOS E.N.P.</vt:lpstr>
      <vt:lpstr>3. LA PARTICIPACION EN LOS E.N.P.</vt:lpstr>
      <vt:lpstr>Diapositiva 32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4. HERRAMIENTAS DE PARTICIPACIÓN EN LOS E.N.P.</vt:lpstr>
      <vt:lpstr>5. La encuesta</vt:lpstr>
      <vt:lpstr>5. La encuesta</vt:lpstr>
      <vt:lpstr>5. La encuesta</vt:lpstr>
      <vt:lpstr>5. La encuesta</vt:lpstr>
      <vt:lpstr>5. La encuesta</vt:lpstr>
      <vt:lpstr>5. La encuesta</vt:lpstr>
      <vt:lpstr>5. La encuesta</vt:lpstr>
      <vt:lpstr>5. La encuesta</vt:lpstr>
      <vt:lpstr>5. La encuesta</vt:lpstr>
      <vt:lpstr>5. La encuesta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6. Aplicación de la encuesta en un plan de gestión</vt:lpstr>
      <vt:lpstr>7. bibliografía</vt:lpstr>
      <vt:lpstr>7. bibliografía</vt:lpstr>
      <vt:lpstr>Diapositiva 112</vt:lpstr>
      <vt:lpstr>PERCEPCIÓN  AMBIENTAL. LA ENCUESTA</vt:lpstr>
    </vt:vector>
  </TitlesOfParts>
  <Company>vaersa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PARAJE NATURAL MUNICIPAL “NACIMIENTO DEL RÍO TUÉJAR”</dc:title>
  <dc:creator>cayuela</dc:creator>
  <cp:lastModifiedBy> </cp:lastModifiedBy>
  <cp:revision>275</cp:revision>
  <dcterms:created xsi:type="dcterms:W3CDTF">2008-09-23T14:54:12Z</dcterms:created>
  <dcterms:modified xsi:type="dcterms:W3CDTF">2010-06-07T07:56:31Z</dcterms:modified>
</cp:coreProperties>
</file>